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9"/>
  </p:notesMasterIdLst>
  <p:sldIdLst>
    <p:sldId id="256" r:id="rId2"/>
    <p:sldId id="257" r:id="rId3"/>
    <p:sldId id="281" r:id="rId4"/>
    <p:sldId id="269" r:id="rId5"/>
    <p:sldId id="279" r:id="rId6"/>
    <p:sldId id="278" r:id="rId7"/>
    <p:sldId id="277" r:id="rId8"/>
    <p:sldId id="276" r:id="rId9"/>
    <p:sldId id="275" r:id="rId10"/>
    <p:sldId id="274" r:id="rId11"/>
    <p:sldId id="272" r:id="rId12"/>
    <p:sldId id="270" r:id="rId13"/>
    <p:sldId id="271" r:id="rId14"/>
    <p:sldId id="268" r:id="rId15"/>
    <p:sldId id="282" r:id="rId16"/>
    <p:sldId id="283" r:id="rId17"/>
    <p:sldId id="28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4261" autoAdjust="0"/>
  </p:normalViewPr>
  <p:slideViewPr>
    <p:cSldViewPr>
      <p:cViewPr>
        <p:scale>
          <a:sx n="117" d="100"/>
          <a:sy n="117" d="100"/>
        </p:scale>
        <p:origin x="-14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F46A4E1-876F-4046-81B3-AC758B2B23D6}" type="datetimeFigureOut">
              <a:rPr lang="en-US" smtClean="0"/>
              <a:t>7/2/2013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8C6725-9B80-4958-8E09-FEC2DCE2E3DA}" type="slidenum">
              <a:rPr lang="en-US" smtClean="0"/>
              <a:t>‹#›</a:t>
            </a:fld>
            <a:endParaRPr lang="en-US"/>
          </a:p>
        </p:txBody>
      </p:sp>
    </p:spTree>
    <p:extLst>
      <p:ext uri="{BB962C8B-B14F-4D97-AF65-F5344CB8AC3E}">
        <p14:creationId xmlns:p14="http://schemas.microsoft.com/office/powerpoint/2010/main" val="2832903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C6725-9B80-4958-8E09-FEC2DCE2E3DA}" type="slidenum">
              <a:rPr lang="en-US" smtClean="0"/>
              <a:t>1</a:t>
            </a:fld>
            <a:endParaRPr lang="en-US"/>
          </a:p>
        </p:txBody>
      </p:sp>
    </p:spTree>
    <p:extLst>
      <p:ext uri="{BB962C8B-B14F-4D97-AF65-F5344CB8AC3E}">
        <p14:creationId xmlns:p14="http://schemas.microsoft.com/office/powerpoint/2010/main" val="119121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ACD937B2-C81F-4973-8792-70C73586177E}" type="datetimeFigureOut">
              <a:rPr lang="en-US" smtClean="0"/>
              <a:t>7/2/2013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0A44579-FD11-4BD9-AEE7-6B8631E17767}"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D937B2-C81F-4973-8792-70C73586177E}" type="datetimeFigureOut">
              <a:rPr lang="en-US" smtClean="0"/>
              <a:t>7/2/2013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0A44579-FD11-4BD9-AEE7-6B8631E177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D937B2-C81F-4973-8792-70C73586177E}" type="datetimeFigureOut">
              <a:rPr lang="en-US" smtClean="0"/>
              <a:t>7/2/2013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0A44579-FD11-4BD9-AEE7-6B8631E177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D937B2-C81F-4973-8792-70C73586177E}" type="datetimeFigureOut">
              <a:rPr lang="en-US" smtClean="0"/>
              <a:t>7/2/2013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0A44579-FD11-4BD9-AEE7-6B8631E177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ACD937B2-C81F-4973-8792-70C73586177E}" type="datetimeFigureOut">
              <a:rPr lang="en-US" smtClean="0"/>
              <a:t>7/2/2013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0A44579-FD11-4BD9-AEE7-6B8631E17767}"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D937B2-C81F-4973-8792-70C73586177E}" type="datetimeFigureOut">
              <a:rPr lang="en-US" smtClean="0"/>
              <a:t>7/2/2013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0A44579-FD11-4BD9-AEE7-6B8631E17767}"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CD937B2-C81F-4973-8792-70C73586177E}" type="datetimeFigureOut">
              <a:rPr lang="en-US" smtClean="0"/>
              <a:t>7/2/2013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0A44579-FD11-4BD9-AEE7-6B8631E177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CD937B2-C81F-4973-8792-70C73586177E}" type="datetimeFigureOut">
              <a:rPr lang="en-US" smtClean="0"/>
              <a:t>7/2/2013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0A44579-FD11-4BD9-AEE7-6B8631E17767}"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CD937B2-C81F-4973-8792-70C73586177E}" type="datetimeFigureOut">
              <a:rPr lang="en-US" smtClean="0"/>
              <a:t>7/2/2013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0A44579-FD11-4BD9-AEE7-6B8631E177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ACD937B2-C81F-4973-8792-70C73586177E}" type="datetimeFigureOut">
              <a:rPr lang="en-US" smtClean="0"/>
              <a:t>7/2/2013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0A44579-FD11-4BD9-AEE7-6B8631E17767}"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ACD937B2-C81F-4973-8792-70C73586177E}" type="datetimeFigureOut">
              <a:rPr lang="en-US" smtClean="0"/>
              <a:t>7/2/2013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0A44579-FD11-4BD9-AEE7-6B8631E17767}"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CD937B2-C81F-4973-8792-70C73586177E}" type="datetimeFigureOut">
              <a:rPr lang="en-US" smtClean="0"/>
              <a:t>7/2/2013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0A44579-FD11-4BD9-AEE7-6B8631E17767}"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pbs.org/wgbh/pages/frontline/shows/jefferson/mixed/onedrop.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Passing </a:t>
            </a:r>
            <a:endParaRPr lang="en-US" dirty="0"/>
          </a:p>
        </p:txBody>
      </p:sp>
      <p:sp>
        <p:nvSpPr>
          <p:cNvPr id="3" name="Subtitle 2"/>
          <p:cNvSpPr>
            <a:spLocks noGrp="1"/>
          </p:cNvSpPr>
          <p:nvPr>
            <p:ph type="subTitle" idx="1"/>
          </p:nvPr>
        </p:nvSpPr>
        <p:spPr/>
        <p:txBody>
          <a:bodyPr/>
          <a:lstStyle/>
          <a:p>
            <a:r>
              <a:rPr lang="en-US" dirty="0" smtClean="0"/>
              <a:t>By:  Lauren Dunn &amp;</a:t>
            </a:r>
          </a:p>
          <a:p>
            <a:r>
              <a:rPr lang="en-US" dirty="0" smtClean="0"/>
              <a:t>Lorene Russell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419600"/>
            <a:ext cx="4191000" cy="1865430"/>
          </a:xfrm>
          <a:prstGeom prst="rect">
            <a:avLst/>
          </a:prstGeom>
        </p:spPr>
      </p:pic>
    </p:spTree>
    <p:extLst>
      <p:ext uri="{BB962C8B-B14F-4D97-AF65-F5344CB8AC3E}">
        <p14:creationId xmlns:p14="http://schemas.microsoft.com/office/powerpoint/2010/main" val="1029030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White by </a:t>
            </a:r>
            <a:r>
              <a:rPr lang="en-US" dirty="0" smtClean="0"/>
              <a:t>Day…Negro </a:t>
            </a:r>
            <a:r>
              <a:rPr lang="en-US" dirty="0"/>
              <a:t>By Night Personal Account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46009" y="2425179"/>
            <a:ext cx="2523419" cy="1505911"/>
          </a:xfrm>
        </p:spPr>
      </p:pic>
      <p:sp>
        <p:nvSpPr>
          <p:cNvPr id="6" name="TextBox 5"/>
          <p:cNvSpPr txBox="1"/>
          <p:nvPr/>
        </p:nvSpPr>
        <p:spPr>
          <a:xfrm>
            <a:off x="367145" y="1540692"/>
            <a:ext cx="5715000" cy="4780796"/>
          </a:xfrm>
          <a:prstGeom prst="rect">
            <a:avLst/>
          </a:prstGeom>
          <a:noFill/>
        </p:spPr>
        <p:txBody>
          <a:bodyPr wrap="square" rtlCol="0">
            <a:spAutoFit/>
          </a:bodyPr>
          <a:lstStyle/>
          <a:p>
            <a:pPr marL="292100" lvl="0" indent="-292100">
              <a:buClr>
                <a:srgbClr val="72A376"/>
              </a:buClr>
              <a:buSzPct val="70000"/>
              <a:buFont typeface="Wingdings 2"/>
              <a:buChar char=""/>
            </a:pPr>
            <a:r>
              <a:rPr lang="en-US" sz="1600" dirty="0">
                <a:solidFill>
                  <a:prstClr val="white"/>
                </a:solidFill>
              </a:rPr>
              <a:t>Thousands Live Jekyll-Hyde Existence to Hold White Jobs</a:t>
            </a:r>
          </a:p>
          <a:p>
            <a:pPr marL="640080" lvl="1" indent="-228600">
              <a:spcBef>
                <a:spcPts val="400"/>
              </a:spcBef>
              <a:buClr>
                <a:srgbClr val="B0CCB0"/>
              </a:buClr>
              <a:buSzPct val="90000"/>
              <a:buFontTx/>
              <a:buChar char="•"/>
            </a:pPr>
            <a:r>
              <a:rPr lang="en-US" sz="1600" dirty="0">
                <a:solidFill>
                  <a:prstClr val="white"/>
                </a:solidFill>
              </a:rPr>
              <a:t>Biracial individuals who can “pass” for white do so in order to obtain jobs that are frequently held by the white population.  These individuals live in fear of their secret being known. </a:t>
            </a:r>
            <a:endParaRPr lang="en-US" sz="1600" dirty="0" smtClean="0">
              <a:solidFill>
                <a:prstClr val="white"/>
              </a:solidFill>
            </a:endParaRPr>
          </a:p>
          <a:p>
            <a:pPr marL="411480" lvl="1">
              <a:spcBef>
                <a:spcPts val="400"/>
              </a:spcBef>
              <a:buClr>
                <a:srgbClr val="B0CCB0"/>
              </a:buClr>
              <a:buSzPct val="90000"/>
            </a:pPr>
            <a:endParaRPr lang="en-US" sz="1600" dirty="0" smtClean="0">
              <a:solidFill>
                <a:prstClr val="white"/>
              </a:solidFill>
            </a:endParaRPr>
          </a:p>
          <a:p>
            <a:pPr marL="292100" lvl="0" indent="-292100">
              <a:buClr>
                <a:srgbClr val="72A376"/>
              </a:buClr>
              <a:buSzPct val="70000"/>
              <a:buFont typeface="Wingdings 2"/>
              <a:buChar char=""/>
            </a:pPr>
            <a:r>
              <a:rPr lang="en-US" sz="1600" dirty="0">
                <a:solidFill>
                  <a:prstClr val="white"/>
                </a:solidFill>
              </a:rPr>
              <a:t>Belief Negroes can Identify Passing Negros Proves Myth</a:t>
            </a:r>
          </a:p>
          <a:p>
            <a:pPr marL="640080" lvl="1" indent="-228600">
              <a:spcBef>
                <a:spcPts val="400"/>
              </a:spcBef>
              <a:buClr>
                <a:srgbClr val="B0CCB0"/>
              </a:buClr>
              <a:buSzPct val="90000"/>
              <a:buFontTx/>
              <a:buChar char="•"/>
            </a:pPr>
            <a:r>
              <a:rPr lang="en-US" sz="1600" dirty="0">
                <a:solidFill>
                  <a:prstClr val="white"/>
                </a:solidFill>
              </a:rPr>
              <a:t>“According to Negros who have passed, the myth that it is easy for another Negro to recognize a light-skinned Negro who is passing is exactly that—a myth “ (82). </a:t>
            </a:r>
            <a:endParaRPr lang="en-US" sz="1600" dirty="0" smtClean="0">
              <a:solidFill>
                <a:prstClr val="white"/>
              </a:solidFill>
            </a:endParaRPr>
          </a:p>
          <a:p>
            <a:pPr marL="411480" lvl="1">
              <a:spcBef>
                <a:spcPts val="400"/>
              </a:spcBef>
              <a:buClr>
                <a:srgbClr val="B0CCB0"/>
              </a:buClr>
              <a:buSzPct val="90000"/>
            </a:pPr>
            <a:endParaRPr lang="en-US" sz="1600" dirty="0">
              <a:solidFill>
                <a:prstClr val="white"/>
              </a:solidFill>
            </a:endParaRPr>
          </a:p>
          <a:p>
            <a:pPr marL="292100" lvl="0" indent="-292100">
              <a:buClr>
                <a:srgbClr val="72A376"/>
              </a:buClr>
              <a:buSzPct val="70000"/>
              <a:buFont typeface="Wingdings 2"/>
              <a:buChar char=""/>
            </a:pPr>
            <a:r>
              <a:rPr lang="en-US" sz="1600" dirty="0">
                <a:solidFill>
                  <a:prstClr val="white"/>
                </a:solidFill>
              </a:rPr>
              <a:t>Big Test is Keeping Silent, Emotionless</a:t>
            </a:r>
          </a:p>
          <a:p>
            <a:pPr marL="640080" lvl="1" indent="-228600">
              <a:spcBef>
                <a:spcPts val="400"/>
              </a:spcBef>
              <a:buClr>
                <a:srgbClr val="B0CCB0"/>
              </a:buClr>
              <a:buSzPct val="90000"/>
              <a:buFontTx/>
              <a:buChar char="•"/>
            </a:pPr>
            <a:r>
              <a:rPr lang="en-US" sz="1600" dirty="0" smtClean="0">
                <a:solidFill>
                  <a:prstClr val="white"/>
                </a:solidFill>
              </a:rPr>
              <a:t>“The </a:t>
            </a:r>
            <a:r>
              <a:rPr lang="en-US" sz="1600" dirty="0">
                <a:solidFill>
                  <a:prstClr val="white"/>
                </a:solidFill>
              </a:rPr>
              <a:t>Negro who passes for white must steel himself to suffer inwardly and to show no sign of emotion as his white co-workers start spreading derogatory stereotypes about </a:t>
            </a:r>
            <a:r>
              <a:rPr lang="en-US" sz="1600" dirty="0" smtClean="0">
                <a:solidFill>
                  <a:prstClr val="white"/>
                </a:solidFill>
              </a:rPr>
              <a:t>Negroes” (83).  </a:t>
            </a:r>
            <a:endParaRPr lang="en-US" sz="1600" dirty="0"/>
          </a:p>
        </p:txBody>
      </p:sp>
      <p:sp>
        <p:nvSpPr>
          <p:cNvPr id="3" name="TextBox 2"/>
          <p:cNvSpPr txBox="1"/>
          <p:nvPr/>
        </p:nvSpPr>
        <p:spPr>
          <a:xfrm>
            <a:off x="367145" y="6310699"/>
            <a:ext cx="6934200" cy="276999"/>
          </a:xfrm>
          <a:prstGeom prst="rect">
            <a:avLst/>
          </a:prstGeom>
          <a:noFill/>
        </p:spPr>
        <p:txBody>
          <a:bodyPr wrap="square" rtlCol="0">
            <a:spAutoFit/>
          </a:bodyPr>
          <a:lstStyle/>
          <a:p>
            <a:r>
              <a:rPr lang="en-US" sz="1200" dirty="0"/>
              <a:t>"White By Day... Negro By Night." Ebony 31.1 (1975): 80. </a:t>
            </a:r>
            <a:r>
              <a:rPr lang="en-US" sz="1200" dirty="0" err="1"/>
              <a:t>MasterFILE</a:t>
            </a:r>
            <a:r>
              <a:rPr lang="en-US" sz="1200" dirty="0"/>
              <a:t> Premier. Web. </a:t>
            </a:r>
            <a:r>
              <a:rPr lang="en-US" sz="1200" dirty="0" smtClean="0"/>
              <a:t>12 </a:t>
            </a:r>
            <a:r>
              <a:rPr lang="en-US" sz="1200" dirty="0"/>
              <a:t>June 2013.</a:t>
            </a:r>
          </a:p>
        </p:txBody>
      </p:sp>
      <p:sp>
        <p:nvSpPr>
          <p:cNvPr id="7" name="TextBox 6"/>
          <p:cNvSpPr txBox="1"/>
          <p:nvPr/>
        </p:nvSpPr>
        <p:spPr>
          <a:xfrm>
            <a:off x="6276048" y="4038600"/>
            <a:ext cx="2611582" cy="1015663"/>
          </a:xfrm>
          <a:prstGeom prst="rect">
            <a:avLst/>
          </a:prstGeom>
          <a:noFill/>
        </p:spPr>
        <p:txBody>
          <a:bodyPr wrap="square" rtlCol="0">
            <a:spAutoFit/>
          </a:bodyPr>
          <a:lstStyle/>
          <a:p>
            <a:r>
              <a:rPr lang="en-US" sz="1200" dirty="0" smtClean="0"/>
              <a:t>“Hearing anti-Negro joke while in white office, Negro girl (center) is not amused.  Model is </a:t>
            </a:r>
            <a:r>
              <a:rPr lang="en-US" sz="1200" dirty="0" err="1" smtClean="0"/>
              <a:t>Carletta</a:t>
            </a:r>
            <a:r>
              <a:rPr lang="en-US" sz="1200" dirty="0" smtClean="0"/>
              <a:t> Johnson who has passed but now lives happily as Negro.”  </a:t>
            </a:r>
            <a:endParaRPr lang="en-US" sz="1200" dirty="0"/>
          </a:p>
        </p:txBody>
      </p:sp>
    </p:spTree>
    <p:extLst>
      <p:ext uri="{BB962C8B-B14F-4D97-AF65-F5344CB8AC3E}">
        <p14:creationId xmlns:p14="http://schemas.microsoft.com/office/powerpoint/2010/main" val="849571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idx="1"/>
          </p:nvPr>
        </p:nvSpPr>
        <p:spPr>
          <a:xfrm>
            <a:off x="304800" y="1496292"/>
            <a:ext cx="8534400" cy="4885733"/>
          </a:xfrm>
        </p:spPr>
        <p:txBody>
          <a:bodyPr>
            <a:noAutofit/>
          </a:bodyPr>
          <a:lstStyle/>
          <a:p>
            <a:r>
              <a:rPr lang="en-US" sz="1400" dirty="0"/>
              <a:t>1776 - A passage condemning the slave trade is removed from the Declaration of Independence due to pressure from the southern colonies. </a:t>
            </a:r>
            <a:endParaRPr lang="en-US" sz="1400" dirty="0" smtClean="0"/>
          </a:p>
          <a:p>
            <a:endParaRPr lang="en-US" sz="1000" dirty="0"/>
          </a:p>
          <a:p>
            <a:r>
              <a:rPr lang="en-US" sz="1400" dirty="0" smtClean="0"/>
              <a:t>1787 </a:t>
            </a:r>
            <a:r>
              <a:rPr lang="en-US" sz="1400" dirty="0"/>
              <a:t>- The U.S. Constitution is ratified. It provides for the continuation of the slave trade for another 20 years and required states to aid slaveholders in the recovery of fugitive slaves. </a:t>
            </a:r>
            <a:endParaRPr lang="en-US" sz="1400" dirty="0" smtClean="0"/>
          </a:p>
          <a:p>
            <a:endParaRPr lang="en-US" sz="1000" dirty="0" smtClean="0"/>
          </a:p>
          <a:p>
            <a:r>
              <a:rPr lang="en-US" sz="1400" dirty="0" smtClean="0"/>
              <a:t>1793 </a:t>
            </a:r>
            <a:r>
              <a:rPr lang="en-US" sz="1400" dirty="0"/>
              <a:t>- Congress passes the first Fugitive Slave Act, which makes it a crime to harbor an escaped slave. </a:t>
            </a:r>
            <a:endParaRPr lang="en-US" sz="1400" dirty="0" smtClean="0"/>
          </a:p>
          <a:p>
            <a:endParaRPr lang="en-US" sz="1000" dirty="0" smtClean="0"/>
          </a:p>
          <a:p>
            <a:r>
              <a:rPr lang="en-US" sz="1400" dirty="0"/>
              <a:t>1807 - Congress bans the importation of slaves into the U.S. The law will be largely ignored in the South. </a:t>
            </a:r>
            <a:endParaRPr lang="en-US" sz="1400" dirty="0" smtClean="0"/>
          </a:p>
          <a:p>
            <a:endParaRPr lang="en-US" sz="1000" dirty="0" smtClean="0"/>
          </a:p>
          <a:p>
            <a:r>
              <a:rPr lang="en-US" sz="1400" dirty="0" smtClean="0"/>
              <a:t>1831-1861 </a:t>
            </a:r>
            <a:r>
              <a:rPr lang="en-US" sz="1400" dirty="0"/>
              <a:t>- Approximately 75,000 slaves escape to the North and freedom using the Underground Railroad, a system in which free African American and white "conductors," abolitionists, and sympathizers guide, help, and shelter the escapees. </a:t>
            </a:r>
            <a:endParaRPr lang="en-US" sz="1400" dirty="0" smtClean="0"/>
          </a:p>
          <a:p>
            <a:endParaRPr lang="en-US" sz="1000" dirty="0" smtClean="0"/>
          </a:p>
          <a:p>
            <a:r>
              <a:rPr lang="en-US" sz="1400" dirty="0" smtClean="0"/>
              <a:t>1850 </a:t>
            </a:r>
            <a:r>
              <a:rPr lang="en-US" sz="1400" dirty="0"/>
              <a:t>- Congress passes another Fugitive Slave Act, which mandates government support for the capture of escaped slaves, and spurs widespread protest in the North. </a:t>
            </a:r>
            <a:endParaRPr lang="en-US" sz="1400" dirty="0" smtClean="0"/>
          </a:p>
          <a:p>
            <a:endParaRPr lang="en-US" sz="1000" dirty="0" smtClean="0"/>
          </a:p>
          <a:p>
            <a:r>
              <a:rPr lang="en-US" sz="1400" dirty="0" smtClean="0"/>
              <a:t>1857 </a:t>
            </a:r>
            <a:r>
              <a:rPr lang="en-US" sz="1400" dirty="0"/>
              <a:t>- In the Dred Scott case, the Supreme Court decides that African Americans are not citizens of the U.S., and that Congress has no power to restrict slavery in any federal territory. This meant that a slave who made it to a free state would still be considered a slave. </a:t>
            </a:r>
            <a:endParaRPr lang="en-US" sz="1400" dirty="0" smtClean="0"/>
          </a:p>
          <a:p>
            <a:endParaRPr lang="en-US" sz="1000" dirty="0"/>
          </a:p>
          <a:p>
            <a:r>
              <a:rPr lang="en-US" sz="1400" dirty="0"/>
              <a:t>1861 - The Civil War </a:t>
            </a:r>
            <a:r>
              <a:rPr lang="en-US" sz="1400" dirty="0" smtClean="0"/>
              <a:t>begins.  The </a:t>
            </a:r>
            <a:r>
              <a:rPr lang="en-US" sz="1400" dirty="0"/>
              <a:t>war, fought over the issue of slavery, will rage for another four years. The Union's victory will mean the end of slavery in the U.S. </a:t>
            </a:r>
            <a:endParaRPr lang="en-US" sz="1400" dirty="0" smtClean="0"/>
          </a:p>
        </p:txBody>
      </p:sp>
    </p:spTree>
    <p:extLst>
      <p:ext uri="{BB962C8B-B14F-4D97-AF65-F5344CB8AC3E}">
        <p14:creationId xmlns:p14="http://schemas.microsoft.com/office/powerpoint/2010/main" val="2951139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440464" y="1447800"/>
            <a:ext cx="8229600" cy="4572000"/>
          </a:xfrm>
        </p:spPr>
        <p:txBody>
          <a:bodyPr>
            <a:normAutofit fontScale="92500" lnSpcReduction="20000"/>
          </a:bodyPr>
          <a:lstStyle/>
          <a:p>
            <a:r>
              <a:rPr lang="en-US" sz="1500" dirty="0"/>
              <a:t>1863 - President Abraham Lincoln's Emancipation Proclamation legally frees all slaves in the Confederacy. </a:t>
            </a:r>
            <a:endParaRPr lang="en-US" sz="1500" dirty="0" smtClean="0"/>
          </a:p>
          <a:p>
            <a:endParaRPr lang="en-US" sz="1100" dirty="0"/>
          </a:p>
          <a:p>
            <a:r>
              <a:rPr lang="en-US" sz="1500" dirty="0"/>
              <a:t>1865 - Congress passes the Thirteenth Amendment, outlawing slavery, and establishes the Freedmen's Bureau to assist former slaves. This is the beginning of the Reconstruction era. </a:t>
            </a:r>
            <a:endParaRPr lang="en-US" sz="1500" dirty="0" smtClean="0"/>
          </a:p>
          <a:p>
            <a:endParaRPr lang="en-US" sz="1100" dirty="0"/>
          </a:p>
          <a:p>
            <a:r>
              <a:rPr lang="en-US" sz="1500" dirty="0" smtClean="0"/>
              <a:t>1866 </a:t>
            </a:r>
            <a:r>
              <a:rPr lang="en-US" sz="1500" dirty="0"/>
              <a:t>- Congress passes the Civil Rights Act, which confers citizenship on African Americans and grants them equal rights with whites. </a:t>
            </a:r>
            <a:endParaRPr lang="en-US" sz="1500" dirty="0" smtClean="0"/>
          </a:p>
          <a:p>
            <a:endParaRPr lang="en-US" sz="1100" dirty="0"/>
          </a:p>
          <a:p>
            <a:r>
              <a:rPr lang="en-US" sz="1500" dirty="0"/>
              <a:t>1881 - Tennessee passes the first of the "Jim Crow" segregation laws, segregating state railroads. Other Southern states pass similar laws over the next 15 years. </a:t>
            </a:r>
            <a:endParaRPr lang="en-US" sz="1500" dirty="0" smtClean="0"/>
          </a:p>
          <a:p>
            <a:endParaRPr lang="en-US" sz="1100" dirty="0"/>
          </a:p>
          <a:p>
            <a:r>
              <a:rPr lang="en-US" sz="1500" dirty="0"/>
              <a:t>1896 - In </a:t>
            </a:r>
            <a:r>
              <a:rPr lang="en-US" sz="1500" dirty="0" err="1"/>
              <a:t>Plessy</a:t>
            </a:r>
            <a:r>
              <a:rPr lang="en-US" sz="1500" dirty="0"/>
              <a:t> v. Ferguson, the U.S. Supreme Court rules that segregated, or "separate but equal," public facilities for whites and black African-American are legal. The ruling stands until 1954. </a:t>
            </a:r>
            <a:endParaRPr lang="en-US" sz="1500" dirty="0" smtClean="0"/>
          </a:p>
          <a:p>
            <a:endParaRPr lang="en-US" sz="1100" dirty="0"/>
          </a:p>
          <a:p>
            <a:r>
              <a:rPr lang="en-US" sz="1500" dirty="0"/>
              <a:t>1954 - In Brown v. Board of Education of Topeka, Kansas, the Supreme Court rules unanimously against school segregation, overturning its 1896 decision in </a:t>
            </a:r>
            <a:r>
              <a:rPr lang="en-US" sz="1500" dirty="0" err="1"/>
              <a:t>Plessy</a:t>
            </a:r>
            <a:r>
              <a:rPr lang="en-US" sz="1500" dirty="0"/>
              <a:t> v. Ferguson. </a:t>
            </a:r>
            <a:endParaRPr lang="en-US" sz="1500" dirty="0" smtClean="0"/>
          </a:p>
          <a:p>
            <a:endParaRPr lang="en-US" sz="1100" dirty="0"/>
          </a:p>
          <a:p>
            <a:r>
              <a:rPr lang="en-US" sz="1500" dirty="0"/>
              <a:t>1972 - The Equal Employment Opportunity Act is passed, prohibiting job discrimination on the basis of, among other things, race, and laying the groundwork for affirmative action. </a:t>
            </a:r>
            <a:endParaRPr lang="en-US" sz="1500" dirty="0" smtClean="0"/>
          </a:p>
          <a:p>
            <a:endParaRPr lang="en-US" sz="1100" dirty="0"/>
          </a:p>
          <a:p>
            <a:r>
              <a:rPr lang="en-US" sz="1500" dirty="0"/>
              <a:t>1990 - The U.S. Census reveals an increase in the African American population to 12 percent of the total U.S. population, with over 50 percent of all African Americans still residing in southern states. </a:t>
            </a:r>
            <a:endParaRPr lang="en-US" sz="1500" dirty="0" smtClean="0"/>
          </a:p>
          <a:p>
            <a:endParaRPr lang="en-US" sz="1100" dirty="0"/>
          </a:p>
          <a:p>
            <a:r>
              <a:rPr lang="en-US" sz="1500" dirty="0"/>
              <a:t>1991 - The Civil Rights Act of 1991 makes it easier for employees to sue their employers for job discrimination.</a:t>
            </a:r>
          </a:p>
          <a:p>
            <a:pPr marL="0" indent="0">
              <a:buNone/>
            </a:pPr>
            <a:endParaRPr lang="en-US" dirty="0"/>
          </a:p>
        </p:txBody>
      </p:sp>
      <p:sp>
        <p:nvSpPr>
          <p:cNvPr id="8" name="TextBox 7"/>
          <p:cNvSpPr txBox="1"/>
          <p:nvPr/>
        </p:nvSpPr>
        <p:spPr>
          <a:xfrm>
            <a:off x="990600" y="6312932"/>
            <a:ext cx="6477000" cy="369332"/>
          </a:xfrm>
          <a:prstGeom prst="rect">
            <a:avLst/>
          </a:prstGeom>
          <a:noFill/>
        </p:spPr>
        <p:txBody>
          <a:bodyPr wrap="square" rtlCol="0">
            <a:spAutoFit/>
          </a:bodyPr>
          <a:lstStyle/>
          <a:p>
            <a:r>
              <a:rPr lang="en-US" dirty="0">
                <a:hlinkClick r:id="rId2" action="ppaction://hlinksldjump"/>
              </a:rPr>
              <a:t>http://www.pbs.org/wnet/aaworld/timeline/early_01.html</a:t>
            </a:r>
            <a:endParaRPr lang="en-US" dirty="0"/>
          </a:p>
        </p:txBody>
      </p:sp>
    </p:spTree>
    <p:extLst>
      <p:ext uri="{BB962C8B-B14F-4D97-AF65-F5344CB8AC3E}">
        <p14:creationId xmlns:p14="http://schemas.microsoft.com/office/powerpoint/2010/main" val="618632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Passing Today</a:t>
            </a:r>
            <a:endParaRPr lang="en-US" dirty="0"/>
          </a:p>
        </p:txBody>
      </p:sp>
      <p:sp>
        <p:nvSpPr>
          <p:cNvPr id="3" name="Content Placeholder 2"/>
          <p:cNvSpPr>
            <a:spLocks noGrp="1"/>
          </p:cNvSpPr>
          <p:nvPr>
            <p:ph idx="1"/>
          </p:nvPr>
        </p:nvSpPr>
        <p:spPr>
          <a:xfrm>
            <a:off x="3276600" y="1646237"/>
            <a:ext cx="5410200" cy="4297363"/>
          </a:xfrm>
        </p:spPr>
        <p:txBody>
          <a:bodyPr>
            <a:normAutofit/>
          </a:bodyPr>
          <a:lstStyle/>
          <a:p>
            <a:r>
              <a:rPr lang="en-US" sz="1600" dirty="0" smtClean="0"/>
              <a:t>According to Nikki Khanna and </a:t>
            </a:r>
            <a:r>
              <a:rPr lang="en-US" sz="1600" dirty="0" err="1" smtClean="0"/>
              <a:t>Cathryn</a:t>
            </a:r>
            <a:r>
              <a:rPr lang="en-US" sz="1600" dirty="0" smtClean="0"/>
              <a:t> Johnson, passing is still happening today, however, it’s going in a different direction. </a:t>
            </a:r>
          </a:p>
          <a:p>
            <a:pPr marL="0" indent="0">
              <a:buNone/>
            </a:pPr>
            <a:endParaRPr lang="en-US" sz="1600" dirty="0" smtClean="0"/>
          </a:p>
          <a:p>
            <a:r>
              <a:rPr lang="en-US" sz="1600" dirty="0" smtClean="0"/>
              <a:t> Through interviews, Khanna</a:t>
            </a:r>
            <a:r>
              <a:rPr lang="en-US" sz="1600" dirty="0"/>
              <a:t> and </a:t>
            </a:r>
            <a:r>
              <a:rPr lang="en-US" sz="1600" dirty="0" smtClean="0"/>
              <a:t>Johnson, identified </a:t>
            </a:r>
            <a:r>
              <a:rPr lang="en-US" sz="1600" dirty="0"/>
              <a:t>five strategies commonly used with their participants: verbal identification/</a:t>
            </a:r>
            <a:r>
              <a:rPr lang="en-US" sz="1600" dirty="0" err="1"/>
              <a:t>disidentification</a:t>
            </a:r>
            <a:r>
              <a:rPr lang="en-US" sz="1600" dirty="0"/>
              <a:t>, selective disclosure, manipulation of phenotype, highlighting/downplaying cultural symbols, and selective association. </a:t>
            </a:r>
            <a:endParaRPr lang="en-US" sz="1600" dirty="0" smtClean="0"/>
          </a:p>
          <a:p>
            <a:pPr marL="0" indent="0">
              <a:buNone/>
            </a:pPr>
            <a:endParaRPr lang="en-US" sz="1600" dirty="0" smtClean="0"/>
          </a:p>
          <a:p>
            <a:r>
              <a:rPr lang="en-US" sz="1600" dirty="0" smtClean="0"/>
              <a:t>Though reasons </a:t>
            </a:r>
            <a:r>
              <a:rPr lang="en-US" sz="1600" dirty="0"/>
              <a:t>and strategies </a:t>
            </a:r>
            <a:r>
              <a:rPr lang="en-US" sz="1600" dirty="0" smtClean="0"/>
              <a:t>for individuals passing may </a:t>
            </a:r>
            <a:r>
              <a:rPr lang="en-US" sz="1600" dirty="0"/>
              <a:t>vary in some degree, the final reason for motivation in identifying oneself with a certain race group is for acceptance. </a:t>
            </a:r>
          </a:p>
        </p:txBody>
      </p:sp>
      <p:sp>
        <p:nvSpPr>
          <p:cNvPr id="4" name="TextBox 3"/>
          <p:cNvSpPr txBox="1"/>
          <p:nvPr/>
        </p:nvSpPr>
        <p:spPr>
          <a:xfrm>
            <a:off x="671944" y="6021803"/>
            <a:ext cx="7633855" cy="646331"/>
          </a:xfrm>
          <a:prstGeom prst="rect">
            <a:avLst/>
          </a:prstGeom>
          <a:noFill/>
        </p:spPr>
        <p:txBody>
          <a:bodyPr wrap="square" rtlCol="0">
            <a:spAutoFit/>
          </a:bodyPr>
          <a:lstStyle/>
          <a:p>
            <a:pPr marL="914400" indent="-457200"/>
            <a:r>
              <a:rPr lang="en-US" sz="1200" dirty="0"/>
              <a:t>Khanna, Nikki, and </a:t>
            </a:r>
            <a:r>
              <a:rPr lang="en-US" sz="1200" dirty="0" err="1"/>
              <a:t>Cathryn</a:t>
            </a:r>
            <a:r>
              <a:rPr lang="en-US" sz="1200" dirty="0"/>
              <a:t> Johnson. "Passing As Black: Racial Identity Work Among Biracial Americans." Social Psychology Quarterly 73.4 (2010): 380-397. Academic Search Premier. Web. 12 June 2013.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2590800"/>
            <a:ext cx="3038819" cy="2228850"/>
          </a:xfrm>
          <a:prstGeom prst="rect">
            <a:avLst/>
          </a:prstGeom>
        </p:spPr>
      </p:pic>
    </p:spTree>
    <p:extLst>
      <p:ext uri="{BB962C8B-B14F-4D97-AF65-F5344CB8AC3E}">
        <p14:creationId xmlns:p14="http://schemas.microsoft.com/office/powerpoint/2010/main" val="2817289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Racial Passing Literature</a:t>
            </a:r>
          </a:p>
        </p:txBody>
      </p:sp>
      <p:sp>
        <p:nvSpPr>
          <p:cNvPr id="3" name="Content Placeholder 2"/>
          <p:cNvSpPr>
            <a:spLocks noGrp="1"/>
          </p:cNvSpPr>
          <p:nvPr>
            <p:ph idx="1"/>
          </p:nvPr>
        </p:nvSpPr>
        <p:spPr/>
        <p:txBody>
          <a:bodyPr>
            <a:normAutofit/>
          </a:bodyPr>
          <a:lstStyle/>
          <a:p>
            <a:r>
              <a:rPr lang="en-US" sz="1800" dirty="0"/>
              <a:t>In the literature of late nineteenth- and early twentieth-century America, black characters who pass for white embody a paradox. By virtue of the "one drop" rule that long governed the nation's race relations, they are legally black. Yet the color of their skin makes them visibly-and therefore socially-white. </a:t>
            </a:r>
            <a:endParaRPr lang="en-US" sz="1800" dirty="0" smtClean="0"/>
          </a:p>
          <a:p>
            <a:endParaRPr lang="en-US" sz="1800" dirty="0" smtClean="0"/>
          </a:p>
          <a:p>
            <a:r>
              <a:rPr lang="en-US" sz="1800" dirty="0"/>
              <a:t> Many African American novels deal with a certain common theme: blacks attempting to pass for white in order to attain a better social position.  In order to pass for a different race, there must be expectations set for each of the races. </a:t>
            </a:r>
          </a:p>
          <a:p>
            <a:endParaRPr lang="en-US" sz="1800" dirty="0"/>
          </a:p>
        </p:txBody>
      </p:sp>
    </p:spTree>
    <p:extLst>
      <p:ext uri="{BB962C8B-B14F-4D97-AF65-F5344CB8AC3E}">
        <p14:creationId xmlns:p14="http://schemas.microsoft.com/office/powerpoint/2010/main" val="1056213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a:t>
            </a:r>
          </a:p>
        </p:txBody>
      </p:sp>
      <p:sp>
        <p:nvSpPr>
          <p:cNvPr id="3" name="Content Placeholder 2"/>
          <p:cNvSpPr>
            <a:spLocks noGrp="1"/>
          </p:cNvSpPr>
          <p:nvPr>
            <p:ph idx="1"/>
          </p:nvPr>
        </p:nvSpPr>
        <p:spPr>
          <a:xfrm>
            <a:off x="990601" y="1688808"/>
            <a:ext cx="5181600" cy="2011363"/>
          </a:xfrm>
        </p:spPr>
        <p:txBody>
          <a:bodyPr>
            <a:normAutofit/>
          </a:bodyPr>
          <a:lstStyle/>
          <a:p>
            <a:r>
              <a:rPr lang="en-US" sz="1800" dirty="0"/>
              <a:t>In </a:t>
            </a:r>
            <a:r>
              <a:rPr lang="en-US" sz="1800" i="1" dirty="0"/>
              <a:t>Near Black</a:t>
            </a:r>
            <a:r>
              <a:rPr lang="en-US" sz="1800" dirty="0"/>
              <a:t>, </a:t>
            </a:r>
            <a:r>
              <a:rPr lang="en-US" sz="1800" dirty="0" err="1"/>
              <a:t>Baz</a:t>
            </a:r>
            <a:r>
              <a:rPr lang="en-US" sz="1800" dirty="0"/>
              <a:t> </a:t>
            </a:r>
            <a:r>
              <a:rPr lang="en-US" sz="1800" dirty="0" err="1"/>
              <a:t>Dreisinger</a:t>
            </a:r>
            <a:r>
              <a:rPr lang="en-US" sz="1800" dirty="0"/>
              <a:t> explores "reverse racial passing" by looking at short stories, novels, films, autobiographies, and pop-culture discourse that depict whites passing for black.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581400"/>
            <a:ext cx="1828800" cy="276649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037" y="1509926"/>
            <a:ext cx="1676400" cy="2493380"/>
          </a:xfrm>
          <a:prstGeom prst="rect">
            <a:avLst/>
          </a:prstGeom>
        </p:spPr>
      </p:pic>
      <p:sp>
        <p:nvSpPr>
          <p:cNvPr id="6" name="TextBox 5"/>
          <p:cNvSpPr txBox="1"/>
          <p:nvPr/>
        </p:nvSpPr>
        <p:spPr>
          <a:xfrm>
            <a:off x="2743200" y="4267200"/>
            <a:ext cx="4876800" cy="1477328"/>
          </a:xfrm>
          <a:prstGeom prst="rect">
            <a:avLst/>
          </a:prstGeom>
          <a:noFill/>
        </p:spPr>
        <p:txBody>
          <a:bodyPr wrap="square" rtlCol="0">
            <a:spAutoFit/>
          </a:bodyPr>
          <a:lstStyle/>
          <a:p>
            <a:r>
              <a:rPr lang="en-US" i="1" dirty="0" smtClean="0"/>
              <a:t>The Autobiography of an Ex-</a:t>
            </a:r>
            <a:r>
              <a:rPr lang="en-US" i="1" dirty="0" err="1" smtClean="0"/>
              <a:t>Coloured</a:t>
            </a:r>
            <a:r>
              <a:rPr lang="en-US" i="1" dirty="0" smtClean="0"/>
              <a:t> Man </a:t>
            </a:r>
            <a:r>
              <a:rPr lang="en-US" dirty="0" smtClean="0"/>
              <a:t>tells the story of a biracial man who, because of his light color skin, is able to pass for white.  This novel closely examines race in America.  </a:t>
            </a:r>
            <a:endParaRPr lang="en-US" dirty="0"/>
          </a:p>
        </p:txBody>
      </p:sp>
    </p:spTree>
    <p:extLst>
      <p:ext uri="{BB962C8B-B14F-4D97-AF65-F5344CB8AC3E}">
        <p14:creationId xmlns:p14="http://schemas.microsoft.com/office/powerpoint/2010/main" val="2373946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a:t>
            </a:r>
          </a:p>
        </p:txBody>
      </p:sp>
      <p:sp>
        <p:nvSpPr>
          <p:cNvPr id="3" name="Content Placeholder 2"/>
          <p:cNvSpPr>
            <a:spLocks noGrp="1"/>
          </p:cNvSpPr>
          <p:nvPr>
            <p:ph idx="1"/>
          </p:nvPr>
        </p:nvSpPr>
        <p:spPr>
          <a:xfrm>
            <a:off x="914400" y="1676400"/>
            <a:ext cx="5943600" cy="1325563"/>
          </a:xfrm>
        </p:spPr>
        <p:txBody>
          <a:bodyPr>
            <a:noAutofit/>
          </a:bodyPr>
          <a:lstStyle/>
          <a:p>
            <a:r>
              <a:rPr lang="en-US" sz="1800" dirty="0"/>
              <a:t>In Gayle Wald’s novel, </a:t>
            </a:r>
            <a:r>
              <a:rPr lang="en-US" sz="1800" i="1" dirty="0"/>
              <a:t>CROSSING the Line</a:t>
            </a:r>
            <a:r>
              <a:rPr lang="en-US" sz="1800" dirty="0"/>
              <a:t>, she uses cultural narratives of passing to express a variety of needs, interests, and desires.  She makes the argument that race defines, but also fails to represent identity.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447800"/>
            <a:ext cx="1755775"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62400"/>
            <a:ext cx="1792287"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2240251" y="4461164"/>
            <a:ext cx="6022975" cy="1408113"/>
          </a:xfrm>
          <a:prstGeom prst="rect">
            <a:avLst/>
          </a:prstGeom>
        </p:spPr>
        <p:txBody>
          <a:bodyPr>
            <a:normAutofit fontScale="62500" lnSpcReduction="2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r>
              <a:rPr lang="en-US" sz="2900" dirty="0" smtClean="0"/>
              <a:t>“In</a:t>
            </a:r>
            <a:r>
              <a:rPr lang="en-US" sz="2900" dirty="0"/>
              <a:t> </a:t>
            </a:r>
            <a:r>
              <a:rPr lang="en-US" sz="2900" i="1" dirty="0"/>
              <a:t>Passing Strange</a:t>
            </a:r>
            <a:r>
              <a:rPr lang="en-US" sz="2900" dirty="0"/>
              <a:t>, noted </a:t>
            </a:r>
            <a:r>
              <a:rPr lang="en-US" sz="2900" dirty="0" smtClean="0"/>
              <a:t>historian Martha </a:t>
            </a:r>
            <a:r>
              <a:rPr lang="en-US" sz="2900" dirty="0"/>
              <a:t>A. </a:t>
            </a:r>
            <a:r>
              <a:rPr lang="en-US" sz="2900" dirty="0" err="1"/>
              <a:t>Sandweiss</a:t>
            </a:r>
            <a:r>
              <a:rPr lang="en-US" sz="2900" dirty="0"/>
              <a:t> </a:t>
            </a:r>
            <a:r>
              <a:rPr lang="en-US" sz="2900" dirty="0" smtClean="0"/>
              <a:t>tells </a:t>
            </a:r>
            <a:r>
              <a:rPr lang="en-US" sz="2900" dirty="0"/>
              <a:t>the dramatic, distinctively American tale of a </a:t>
            </a:r>
            <a:r>
              <a:rPr lang="en-US" sz="2900" dirty="0" smtClean="0"/>
              <a:t>family built </a:t>
            </a:r>
            <a:r>
              <a:rPr lang="en-US" sz="2900" dirty="0"/>
              <a:t>along the fault lines of celebrity, class, and race- </a:t>
            </a:r>
            <a:r>
              <a:rPr lang="en-US" sz="2900" dirty="0" smtClean="0"/>
              <a:t>a story </a:t>
            </a:r>
            <a:r>
              <a:rPr lang="en-US" sz="2900" dirty="0"/>
              <a:t>that spans the long century from Civil War to civil rights</a:t>
            </a:r>
            <a:r>
              <a:rPr lang="en-US" sz="2900" dirty="0" smtClean="0"/>
              <a:t>.”</a:t>
            </a:r>
            <a:endParaRPr lang="en-US" dirty="0"/>
          </a:p>
        </p:txBody>
      </p:sp>
      <p:sp>
        <p:nvSpPr>
          <p:cNvPr id="5" name="Rectangle 4"/>
          <p:cNvSpPr/>
          <p:nvPr/>
        </p:nvSpPr>
        <p:spPr>
          <a:xfrm>
            <a:off x="2438400" y="5805972"/>
            <a:ext cx="6477000" cy="646331"/>
          </a:xfrm>
          <a:prstGeom prst="rect">
            <a:avLst/>
          </a:prstGeom>
        </p:spPr>
        <p:txBody>
          <a:bodyPr wrap="square">
            <a:spAutoFit/>
          </a:bodyPr>
          <a:lstStyle/>
          <a:p>
            <a:r>
              <a:rPr lang="en-US" sz="1200" dirty="0"/>
              <a:t>"Passing Strange: A Gilded Age Tale of Love and Deception Across the Color Line [Bargain Price] [Paperback]." Amazon.com: Passing Strange: A Gilded Age Tale of Love and Deception Across the Color Line: Martha A. </a:t>
            </a:r>
            <a:r>
              <a:rPr lang="en-US" sz="1200" dirty="0" err="1"/>
              <a:t>Sandweiss</a:t>
            </a:r>
            <a:r>
              <a:rPr lang="en-US" sz="1200" dirty="0"/>
              <a:t>: Books. </a:t>
            </a:r>
            <a:r>
              <a:rPr lang="en-US" sz="1200" dirty="0" err="1"/>
              <a:t>N.p</a:t>
            </a:r>
            <a:r>
              <a:rPr lang="en-US" sz="1200" dirty="0"/>
              <a:t>., </a:t>
            </a:r>
            <a:r>
              <a:rPr lang="en-US" sz="1200" dirty="0" err="1"/>
              <a:t>n.d.</a:t>
            </a:r>
            <a:r>
              <a:rPr lang="en-US" sz="1200" dirty="0"/>
              <a:t> Web. 27 June 2013.</a:t>
            </a:r>
          </a:p>
        </p:txBody>
      </p:sp>
    </p:spTree>
    <p:extLst>
      <p:ext uri="{BB962C8B-B14F-4D97-AF65-F5344CB8AC3E}">
        <p14:creationId xmlns:p14="http://schemas.microsoft.com/office/powerpoint/2010/main" val="1033490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a:t>
            </a:r>
          </a:p>
        </p:txBody>
      </p:sp>
      <p:sp>
        <p:nvSpPr>
          <p:cNvPr id="3" name="Content Placeholder 2"/>
          <p:cNvSpPr>
            <a:spLocks noGrp="1"/>
          </p:cNvSpPr>
          <p:nvPr>
            <p:ph idx="1"/>
          </p:nvPr>
        </p:nvSpPr>
        <p:spPr>
          <a:xfrm>
            <a:off x="914400" y="2286000"/>
            <a:ext cx="4876800" cy="3154363"/>
          </a:xfrm>
        </p:spPr>
        <p:txBody>
          <a:bodyPr>
            <a:normAutofit/>
          </a:bodyPr>
          <a:lstStyle/>
          <a:p>
            <a:r>
              <a:rPr lang="en-US" sz="1800" i="1" dirty="0"/>
              <a:t>Passing</a:t>
            </a:r>
            <a:r>
              <a:rPr lang="en-US" sz="1800" dirty="0"/>
              <a:t>, is a short, fictional work by Harlem Renaissance writer, </a:t>
            </a:r>
            <a:r>
              <a:rPr lang="en-US" sz="1800" dirty="0" err="1"/>
              <a:t>Nella</a:t>
            </a:r>
            <a:r>
              <a:rPr lang="en-US" sz="1800" dirty="0"/>
              <a:t> Larsen. Published in 1929, the narrative tells of two biracial women who “pass” for white.  Irene Redfield lives as a black woman and occasionally passes to gain societal privileges, while Clare </a:t>
            </a:r>
            <a:r>
              <a:rPr lang="en-US" sz="1800" dirty="0" err="1"/>
              <a:t>Kendy</a:t>
            </a:r>
            <a:r>
              <a:rPr lang="en-US" sz="1800" dirty="0"/>
              <a:t> passes as apart of the white society all the time, and is married to a racist white man.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828800"/>
            <a:ext cx="28416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003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Passing (Definitions)</a:t>
            </a:r>
            <a:endParaRPr lang="en-US" dirty="0"/>
          </a:p>
        </p:txBody>
      </p:sp>
      <p:sp>
        <p:nvSpPr>
          <p:cNvPr id="3" name="Content Placeholder 2"/>
          <p:cNvSpPr>
            <a:spLocks noGrp="1"/>
          </p:cNvSpPr>
          <p:nvPr>
            <p:ph idx="1"/>
          </p:nvPr>
        </p:nvSpPr>
        <p:spPr>
          <a:xfrm>
            <a:off x="457200" y="1479495"/>
            <a:ext cx="8229600" cy="3930705"/>
          </a:xfrm>
        </p:spPr>
        <p:txBody>
          <a:bodyPr>
            <a:normAutofit/>
          </a:bodyPr>
          <a:lstStyle/>
          <a:p>
            <a:r>
              <a:rPr lang="en-US" sz="1700" dirty="0"/>
              <a:t>The concept of "passing" rests on the one-drop rule and on folk beliefs about race and miscegenation, not on biological or historical </a:t>
            </a:r>
            <a:r>
              <a:rPr lang="en-US" sz="1700" dirty="0" smtClean="0"/>
              <a:t>fact (Davis).</a:t>
            </a:r>
          </a:p>
          <a:p>
            <a:pPr marL="0" indent="0">
              <a:buNone/>
            </a:pPr>
            <a:endParaRPr lang="en-US" sz="1700" dirty="0" smtClean="0"/>
          </a:p>
          <a:p>
            <a:r>
              <a:rPr lang="en-US" sz="1700" dirty="0" smtClean="0"/>
              <a:t>“Passing</a:t>
            </a:r>
            <a:r>
              <a:rPr lang="en-US" sz="1700" dirty="0"/>
              <a:t>, as commonly understood, involves people who are legally defined as black fraudulently (sic) adopting white identities and inhabiting spaces marked out for white people: that is, in passing, people have crossed a ‘</a:t>
            </a:r>
            <a:r>
              <a:rPr lang="en-US" sz="1700" dirty="0" err="1"/>
              <a:t>colour</a:t>
            </a:r>
            <a:r>
              <a:rPr lang="en-US" sz="1700" dirty="0"/>
              <a:t> line’, a racial boundary, to assume a different racial </a:t>
            </a:r>
            <a:r>
              <a:rPr lang="en-US" sz="1700" dirty="0" smtClean="0"/>
              <a:t>identity” </a:t>
            </a:r>
            <a:r>
              <a:rPr lang="en-US" sz="1700" dirty="0"/>
              <a:t>(Pile</a:t>
            </a:r>
            <a:r>
              <a:rPr lang="en-US" sz="1700" dirty="0" smtClean="0"/>
              <a:t>).</a:t>
            </a:r>
          </a:p>
          <a:p>
            <a:pPr marL="0" indent="0">
              <a:buNone/>
            </a:pPr>
            <a:endParaRPr lang="en-US" sz="1700" dirty="0"/>
          </a:p>
          <a:p>
            <a:r>
              <a:rPr lang="en-US" sz="1700" dirty="0" smtClean="0"/>
              <a:t>“To </a:t>
            </a:r>
            <a:r>
              <a:rPr lang="en-US" sz="1700" dirty="0"/>
              <a:t>pass as white requires more than simply the cultural resources to assume a white identity, it also requires a skin </a:t>
            </a:r>
            <a:r>
              <a:rPr lang="en-US" sz="1700" dirty="0" err="1"/>
              <a:t>colour</a:t>
            </a:r>
            <a:r>
              <a:rPr lang="en-US" sz="1700" dirty="0"/>
              <a:t> that permits an individual to look visibly white to </a:t>
            </a:r>
            <a:r>
              <a:rPr lang="en-US" sz="1700" dirty="0" smtClean="0"/>
              <a:t>others” </a:t>
            </a:r>
            <a:r>
              <a:rPr lang="en-US" sz="1700" dirty="0"/>
              <a:t>(Pile</a:t>
            </a:r>
            <a:r>
              <a:rPr lang="en-US" sz="1700" dirty="0" smtClean="0"/>
              <a:t>).</a:t>
            </a:r>
          </a:p>
          <a:p>
            <a:pPr marL="0" indent="0">
              <a:buNone/>
            </a:pPr>
            <a:endParaRPr lang="en-US" sz="1700" dirty="0"/>
          </a:p>
          <a:p>
            <a:r>
              <a:rPr lang="en-US" sz="1700" dirty="0" smtClean="0"/>
              <a:t>“In </a:t>
            </a:r>
            <a:r>
              <a:rPr lang="en-US" sz="1700" dirty="0"/>
              <a:t>this view, passing demonstrates that identities and bodies are mutable, indecipherable, mobile and </a:t>
            </a:r>
            <a:r>
              <a:rPr lang="en-US" sz="1700" dirty="0" smtClean="0"/>
              <a:t>changeable” </a:t>
            </a:r>
            <a:r>
              <a:rPr lang="en-US" sz="1700" dirty="0"/>
              <a:t>(Pile). </a:t>
            </a:r>
            <a:endParaRPr lang="en-US" sz="1700" dirty="0" smtClean="0"/>
          </a:p>
          <a:p>
            <a:endParaRPr lang="en-US" sz="1800" dirty="0"/>
          </a:p>
        </p:txBody>
      </p:sp>
      <p:sp>
        <p:nvSpPr>
          <p:cNvPr id="4" name="Rectangle 3"/>
          <p:cNvSpPr/>
          <p:nvPr/>
        </p:nvSpPr>
        <p:spPr>
          <a:xfrm>
            <a:off x="152400" y="6096000"/>
            <a:ext cx="8229600" cy="646331"/>
          </a:xfrm>
          <a:prstGeom prst="rect">
            <a:avLst/>
          </a:prstGeom>
        </p:spPr>
        <p:txBody>
          <a:bodyPr wrap="square">
            <a:spAutoFit/>
          </a:bodyPr>
          <a:lstStyle/>
          <a:p>
            <a:pPr marL="914400" indent="-457200"/>
            <a:r>
              <a:rPr lang="en-US" sz="1200" dirty="0"/>
              <a:t>Pile, Steve. "Skin, Race And Space: The Clash Of Bodily Schemas In Frantz </a:t>
            </a:r>
            <a:r>
              <a:rPr lang="en-US" sz="1200" dirty="0" err="1"/>
              <a:t>Fanon’S</a:t>
            </a:r>
            <a:r>
              <a:rPr lang="en-US" sz="1200" dirty="0"/>
              <a:t> Black Skins, White Masks And </a:t>
            </a:r>
            <a:r>
              <a:rPr lang="en-US" sz="1200" dirty="0" err="1"/>
              <a:t>Nella</a:t>
            </a:r>
            <a:r>
              <a:rPr lang="en-US" sz="1200" dirty="0"/>
              <a:t> </a:t>
            </a:r>
            <a:r>
              <a:rPr lang="en-US" sz="1200" dirty="0" err="1"/>
              <a:t>Larsen’S</a:t>
            </a:r>
            <a:r>
              <a:rPr lang="en-US" sz="1200" dirty="0"/>
              <a:t> Passing." Cultural Geographies 18.1 (2011): 25-41. Academic Search Premier. Web. 24 June 2013.</a:t>
            </a:r>
          </a:p>
        </p:txBody>
      </p:sp>
      <p:sp>
        <p:nvSpPr>
          <p:cNvPr id="5" name="Rectangle 4"/>
          <p:cNvSpPr/>
          <p:nvPr/>
        </p:nvSpPr>
        <p:spPr>
          <a:xfrm>
            <a:off x="173979" y="5793673"/>
            <a:ext cx="6975764" cy="276999"/>
          </a:xfrm>
          <a:prstGeom prst="rect">
            <a:avLst/>
          </a:prstGeom>
        </p:spPr>
        <p:txBody>
          <a:bodyPr wrap="square">
            <a:spAutoFit/>
          </a:bodyPr>
          <a:lstStyle/>
          <a:p>
            <a:pPr marL="914400" indent="-457200"/>
            <a:r>
              <a:rPr lang="en-US" sz="1200" dirty="0"/>
              <a:t>Davis, F. James. "Who Is Black? One Nation's Definition." PBS. PBS, </a:t>
            </a:r>
            <a:r>
              <a:rPr lang="en-US" sz="1200" dirty="0" err="1"/>
              <a:t>n.d.</a:t>
            </a:r>
            <a:r>
              <a:rPr lang="en-US" sz="1200" dirty="0"/>
              <a:t> Web. 20 June 2013.</a:t>
            </a:r>
          </a:p>
        </p:txBody>
      </p:sp>
    </p:spTree>
    <p:extLst>
      <p:ext uri="{BB962C8B-B14F-4D97-AF65-F5344CB8AC3E}">
        <p14:creationId xmlns:p14="http://schemas.microsoft.com/office/powerpoint/2010/main" val="2322660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Circumstances for Passing</a:t>
            </a:r>
          </a:p>
        </p:txBody>
      </p:sp>
      <p:sp>
        <p:nvSpPr>
          <p:cNvPr id="3" name="Content Placeholder 2"/>
          <p:cNvSpPr>
            <a:spLocks noGrp="1"/>
          </p:cNvSpPr>
          <p:nvPr>
            <p:ph idx="1"/>
          </p:nvPr>
        </p:nvSpPr>
        <p:spPr>
          <a:xfrm>
            <a:off x="457200" y="1479495"/>
            <a:ext cx="8229600" cy="3930705"/>
          </a:xfrm>
        </p:spPr>
        <p:txBody>
          <a:bodyPr>
            <a:normAutofit/>
          </a:bodyPr>
          <a:lstStyle/>
          <a:p>
            <a:pPr marL="0" indent="0">
              <a:buNone/>
            </a:pPr>
            <a:r>
              <a:rPr lang="en-US" sz="1700" dirty="0"/>
              <a:t> For passing to be possible, certain basic assumptions have to be made:</a:t>
            </a:r>
          </a:p>
          <a:p>
            <a:endParaRPr lang="en-US" sz="1700" dirty="0"/>
          </a:p>
          <a:p>
            <a:r>
              <a:rPr lang="en-US" sz="1700" dirty="0" smtClean="0"/>
              <a:t>First</a:t>
            </a:r>
            <a:r>
              <a:rPr lang="en-US" sz="1700" dirty="0"/>
              <a:t>, space has to be segregated and bounded, with homogeneity of the population within the boundaries. </a:t>
            </a:r>
          </a:p>
          <a:p>
            <a:endParaRPr lang="en-US" sz="1700" dirty="0"/>
          </a:p>
          <a:p>
            <a:r>
              <a:rPr lang="en-US" sz="1700" dirty="0" smtClean="0"/>
              <a:t>Second</a:t>
            </a:r>
            <a:r>
              <a:rPr lang="en-US" sz="1700" dirty="0"/>
              <a:t>, these boundaries have to be porous. </a:t>
            </a:r>
          </a:p>
          <a:p>
            <a:endParaRPr lang="en-US" sz="1700" dirty="0"/>
          </a:p>
          <a:p>
            <a:r>
              <a:rPr lang="en-US" sz="1700" dirty="0" smtClean="0"/>
              <a:t>Third</a:t>
            </a:r>
            <a:r>
              <a:rPr lang="en-US" sz="1700" dirty="0"/>
              <a:t>, there have to be ways to fool the border guards (whatever the form that this ‘fooling’ or ‘guarding’ takes). </a:t>
            </a:r>
          </a:p>
          <a:p>
            <a:endParaRPr lang="en-US" sz="1700" dirty="0"/>
          </a:p>
          <a:p>
            <a:pPr lvl="1"/>
            <a:r>
              <a:rPr lang="en-US" sz="1600" dirty="0" smtClean="0"/>
              <a:t>“It </a:t>
            </a:r>
            <a:r>
              <a:rPr lang="en-US" sz="1600" dirty="0"/>
              <a:t>is the ability to fool the ‘border guards’ of identity, and to call into question the nature of identity, whether founded culturally or corporeally, that gives passing its radical or </a:t>
            </a:r>
            <a:r>
              <a:rPr lang="en-US" sz="1600" dirty="0" err="1"/>
              <a:t>transgressive</a:t>
            </a:r>
            <a:r>
              <a:rPr lang="en-US" sz="1600" dirty="0"/>
              <a:t> political </a:t>
            </a:r>
            <a:r>
              <a:rPr lang="en-US" sz="1600" dirty="0" smtClean="0"/>
              <a:t>edge” </a:t>
            </a:r>
            <a:r>
              <a:rPr lang="en-US" sz="1600" dirty="0"/>
              <a:t>(Pile).</a:t>
            </a:r>
          </a:p>
          <a:p>
            <a:pPr marL="0" indent="0">
              <a:buNone/>
            </a:pPr>
            <a:endParaRPr lang="en-US" sz="1700" dirty="0" smtClean="0"/>
          </a:p>
          <a:p>
            <a:endParaRPr lang="en-US" sz="1800" dirty="0"/>
          </a:p>
        </p:txBody>
      </p:sp>
      <p:sp>
        <p:nvSpPr>
          <p:cNvPr id="4" name="Rectangle 3"/>
          <p:cNvSpPr/>
          <p:nvPr/>
        </p:nvSpPr>
        <p:spPr>
          <a:xfrm>
            <a:off x="152400" y="6096000"/>
            <a:ext cx="8229600" cy="646331"/>
          </a:xfrm>
          <a:prstGeom prst="rect">
            <a:avLst/>
          </a:prstGeom>
        </p:spPr>
        <p:txBody>
          <a:bodyPr wrap="square">
            <a:spAutoFit/>
          </a:bodyPr>
          <a:lstStyle/>
          <a:p>
            <a:pPr marL="914400" indent="-457200"/>
            <a:r>
              <a:rPr lang="en-US" sz="1200" dirty="0" smtClean="0"/>
              <a:t>Pile, Steve. "Skin, Race And Space: The Clash Of Bodily Schemas In Frantz </a:t>
            </a:r>
            <a:r>
              <a:rPr lang="en-US" sz="1200" dirty="0" err="1" smtClean="0"/>
              <a:t>Fanon’S</a:t>
            </a:r>
            <a:r>
              <a:rPr lang="en-US" sz="1200" dirty="0" smtClean="0"/>
              <a:t> Black Skins, White Masks And </a:t>
            </a:r>
            <a:r>
              <a:rPr lang="en-US" sz="1200" dirty="0" err="1" smtClean="0"/>
              <a:t>Nella</a:t>
            </a:r>
            <a:r>
              <a:rPr lang="en-US" sz="1200" dirty="0" smtClean="0"/>
              <a:t> </a:t>
            </a:r>
            <a:r>
              <a:rPr lang="en-US" sz="1200" dirty="0" err="1" smtClean="0"/>
              <a:t>Larsen’S</a:t>
            </a:r>
            <a:r>
              <a:rPr lang="en-US" sz="1200" dirty="0" smtClean="0"/>
              <a:t> Passing." Cultural Geographies 18.1 (2011): 25-41. Academic Search Premier. Web. 24 June 2013.</a:t>
            </a:r>
            <a:endParaRPr lang="en-US" sz="1200" dirty="0"/>
          </a:p>
        </p:txBody>
      </p:sp>
    </p:spTree>
    <p:extLst>
      <p:ext uri="{BB962C8B-B14F-4D97-AF65-F5344CB8AC3E}">
        <p14:creationId xmlns:p14="http://schemas.microsoft.com/office/powerpoint/2010/main" val="2589354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Line”</a:t>
            </a:r>
          </a:p>
        </p:txBody>
      </p:sp>
      <p:sp>
        <p:nvSpPr>
          <p:cNvPr id="3" name="Content Placeholder 2"/>
          <p:cNvSpPr>
            <a:spLocks noGrp="1"/>
          </p:cNvSpPr>
          <p:nvPr>
            <p:ph idx="1"/>
          </p:nvPr>
        </p:nvSpPr>
        <p:spPr>
          <a:xfrm>
            <a:off x="3124200" y="1524000"/>
            <a:ext cx="5562600" cy="3733799"/>
          </a:xfrm>
        </p:spPr>
        <p:txBody>
          <a:bodyPr>
            <a:normAutofit fontScale="92500" lnSpcReduction="10000"/>
          </a:bodyPr>
          <a:lstStyle/>
          <a:p>
            <a:r>
              <a:rPr lang="en-US" sz="1700" dirty="0" smtClean="0"/>
              <a:t>Passing is a spatial practice.  Passing also means crossing a line, marked in space (Pile</a:t>
            </a:r>
            <a:r>
              <a:rPr lang="en-US" sz="1700" dirty="0"/>
              <a:t>).</a:t>
            </a:r>
          </a:p>
          <a:p>
            <a:endParaRPr lang="en-US" sz="1700" dirty="0"/>
          </a:p>
          <a:p>
            <a:r>
              <a:rPr lang="en-US" sz="1700" dirty="0" smtClean="0"/>
              <a:t>“They </a:t>
            </a:r>
            <a:r>
              <a:rPr lang="en-US" sz="1700" dirty="0"/>
              <a:t>involve: some form of disguise or </a:t>
            </a:r>
            <a:r>
              <a:rPr lang="en-US" sz="1700" dirty="0" smtClean="0"/>
              <a:t>pretense; </a:t>
            </a:r>
            <a:r>
              <a:rPr lang="en-US" sz="1700" dirty="0"/>
              <a:t>inhabiting a space that is, in some way, exclusive; and, consequently, crossing a cultural and spatial boundary, which is policed – yet not well </a:t>
            </a:r>
            <a:r>
              <a:rPr lang="en-US" sz="1700" dirty="0" smtClean="0"/>
              <a:t>enough” </a:t>
            </a:r>
            <a:r>
              <a:rPr lang="en-US" sz="1700" dirty="0"/>
              <a:t>(Pile</a:t>
            </a:r>
            <a:r>
              <a:rPr lang="en-US" sz="1700" dirty="0" smtClean="0"/>
              <a:t>).</a:t>
            </a:r>
          </a:p>
          <a:p>
            <a:endParaRPr lang="en-US" sz="1700" dirty="0"/>
          </a:p>
          <a:p>
            <a:r>
              <a:rPr lang="en-US" sz="1700" dirty="0" smtClean="0"/>
              <a:t>Adam Meyer questions </a:t>
            </a:r>
            <a:r>
              <a:rPr lang="en-US" sz="1700" dirty="0"/>
              <a:t>what the “color line” even means.  Meyer points out that if there is a line that separates race into black and white, mixed-race people have defied these race categories and can be placed in either one.  </a:t>
            </a:r>
            <a:r>
              <a:rPr lang="en-US" sz="1700" dirty="0" smtClean="0"/>
              <a:t>He, also, suggests </a:t>
            </a:r>
            <a:r>
              <a:rPr lang="en-US" sz="1700" dirty="0"/>
              <a:t>that race is based on appearance, but appearance can be deceptive in relation to mixed </a:t>
            </a:r>
            <a:r>
              <a:rPr lang="en-US" sz="1700" dirty="0" smtClean="0"/>
              <a:t>people (Meyer).</a:t>
            </a:r>
            <a:endParaRPr lang="en-US" sz="1700" dirty="0"/>
          </a:p>
          <a:p>
            <a:endParaRPr lang="en-US" dirty="0"/>
          </a:p>
        </p:txBody>
      </p:sp>
      <p:sp>
        <p:nvSpPr>
          <p:cNvPr id="4" name="Rectangle 3"/>
          <p:cNvSpPr/>
          <p:nvPr/>
        </p:nvSpPr>
        <p:spPr>
          <a:xfrm>
            <a:off x="457200" y="5943600"/>
            <a:ext cx="8001000" cy="646331"/>
          </a:xfrm>
          <a:prstGeom prst="rect">
            <a:avLst/>
          </a:prstGeom>
        </p:spPr>
        <p:txBody>
          <a:bodyPr wrap="square">
            <a:spAutoFit/>
          </a:bodyPr>
          <a:lstStyle/>
          <a:p>
            <a:pPr marL="914400" indent="-457200"/>
            <a:r>
              <a:rPr lang="en-US" sz="1200" dirty="0"/>
              <a:t>Pile, Steve. "Skin, Race And Space: The Clash Of Bodily Schemas In Frantz </a:t>
            </a:r>
            <a:r>
              <a:rPr lang="en-US" sz="1200" dirty="0" err="1"/>
              <a:t>Fanon’S</a:t>
            </a:r>
            <a:r>
              <a:rPr lang="en-US" sz="1200" dirty="0"/>
              <a:t> Black Skins, White Masks And </a:t>
            </a:r>
            <a:r>
              <a:rPr lang="en-US" sz="1200" dirty="0" err="1"/>
              <a:t>Nella</a:t>
            </a:r>
            <a:r>
              <a:rPr lang="en-US" sz="1200" dirty="0"/>
              <a:t> </a:t>
            </a:r>
            <a:r>
              <a:rPr lang="en-US" sz="1200" dirty="0" err="1"/>
              <a:t>Larsen’S</a:t>
            </a:r>
            <a:r>
              <a:rPr lang="en-US" sz="1200" dirty="0"/>
              <a:t> Passing." Cultural Geographies 18.1 (2011): 25-41. Academic Search Premier. Web. 24 June 2013.</a:t>
            </a:r>
          </a:p>
        </p:txBody>
      </p:sp>
      <p:sp>
        <p:nvSpPr>
          <p:cNvPr id="5" name="Rectangle 4"/>
          <p:cNvSpPr/>
          <p:nvPr/>
        </p:nvSpPr>
        <p:spPr>
          <a:xfrm>
            <a:off x="457200" y="5181600"/>
            <a:ext cx="8001000" cy="646331"/>
          </a:xfrm>
          <a:prstGeom prst="rect">
            <a:avLst/>
          </a:prstGeom>
        </p:spPr>
        <p:txBody>
          <a:bodyPr wrap="square">
            <a:spAutoFit/>
          </a:bodyPr>
          <a:lstStyle/>
          <a:p>
            <a:pPr marL="914400" indent="-457200"/>
            <a:r>
              <a:rPr lang="en-US" sz="1200" dirty="0"/>
              <a:t>Meyer, Adam. “Not Entirely Strange, But not Entirely Friendly Either:  Images of Jews in African American Passing Novels Through the Harlem Renaissance.”  African American Review, Volume 38, Number 3 (2004): 441-450.  Academic Search Premiere. Web. 12 June 2013.</a:t>
            </a:r>
          </a:p>
        </p:txBody>
      </p:sp>
      <p:sp>
        <p:nvSpPr>
          <p:cNvPr id="7" name="Up-Down Arrow 6"/>
          <p:cNvSpPr/>
          <p:nvPr/>
        </p:nvSpPr>
        <p:spPr>
          <a:xfrm rot="1689984">
            <a:off x="1511629" y="1542234"/>
            <a:ext cx="645317" cy="3372034"/>
          </a:xfrm>
          <a:prstGeom prst="upDownArrow">
            <a:avLst/>
          </a:prstGeom>
          <a:gradFill flip="none" rotWithShape="1">
            <a:gsLst>
              <a:gs pos="0">
                <a:srgbClr val="FFFFFF"/>
              </a:gs>
              <a:gs pos="12000">
                <a:srgbClr val="E6E6E6"/>
              </a:gs>
              <a:gs pos="75500">
                <a:srgbClr val="5E6371"/>
              </a:gs>
              <a:gs pos="66000">
                <a:srgbClr val="3F424B"/>
              </a:gs>
              <a:gs pos="47000">
                <a:schemeClr val="bg1"/>
              </a:gs>
              <a:gs pos="47000">
                <a:srgbClr val="E6E6E6"/>
              </a:gs>
              <a:gs pos="85001">
                <a:srgbClr val="7D8496"/>
              </a:gs>
              <a:gs pos="100000">
                <a:srgbClr val="E6E6E6"/>
              </a:gs>
            </a:gsLst>
            <a:lin ang="5400000" scaled="0"/>
            <a:tileRect r="-100000" b="-100000"/>
          </a:gradFill>
          <a:ln>
            <a:solidFill>
              <a:schemeClr val="bg1">
                <a:lumMod val="65000"/>
                <a:lumOff val="3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04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a:t>
            </a:r>
            <a:endParaRPr lang="en-US" dirty="0"/>
          </a:p>
        </p:txBody>
      </p:sp>
      <p:sp>
        <p:nvSpPr>
          <p:cNvPr id="3" name="Content Placeholder 2"/>
          <p:cNvSpPr>
            <a:spLocks noGrp="1"/>
          </p:cNvSpPr>
          <p:nvPr>
            <p:ph idx="1"/>
          </p:nvPr>
        </p:nvSpPr>
        <p:spPr>
          <a:xfrm>
            <a:off x="381000" y="1447800"/>
            <a:ext cx="5715000" cy="3680430"/>
          </a:xfrm>
        </p:spPr>
        <p:txBody>
          <a:bodyPr>
            <a:noAutofit/>
          </a:bodyPr>
          <a:lstStyle/>
          <a:p>
            <a:r>
              <a:rPr lang="en-US" sz="1600" dirty="0"/>
              <a:t>The motivation for passing, in this context, is </a:t>
            </a:r>
            <a:r>
              <a:rPr lang="en-US" sz="1600" dirty="0" smtClean="0"/>
              <a:t>to </a:t>
            </a:r>
            <a:r>
              <a:rPr lang="en-US" sz="1600" dirty="0"/>
              <a:t>escape racial oppression or discrimination and also to claim the privileges and status of the dominant race (Pile</a:t>
            </a:r>
            <a:r>
              <a:rPr lang="en-US" sz="1600" dirty="0" smtClean="0"/>
              <a:t>).</a:t>
            </a:r>
          </a:p>
          <a:p>
            <a:pPr marL="0" indent="0">
              <a:buNone/>
            </a:pPr>
            <a:endParaRPr lang="en-US" sz="1600" dirty="0" smtClean="0"/>
          </a:p>
          <a:p>
            <a:r>
              <a:rPr lang="en-US" sz="1600" dirty="0" smtClean="0"/>
              <a:t>For some, passing is continuous, meaning that these individuals would disassociate themselves from their </a:t>
            </a:r>
            <a:r>
              <a:rPr lang="en-US" sz="1600" dirty="0"/>
              <a:t>black community  and past and would reinvent themselves in order to escape any stigma associated with being </a:t>
            </a:r>
            <a:r>
              <a:rPr lang="en-US" sz="1600" dirty="0" smtClean="0"/>
              <a:t>black (Khanna and Johnson).</a:t>
            </a:r>
          </a:p>
          <a:p>
            <a:pPr marL="0" indent="0">
              <a:buNone/>
            </a:pPr>
            <a:endParaRPr lang="en-US" sz="1600" dirty="0" smtClean="0"/>
          </a:p>
          <a:p>
            <a:r>
              <a:rPr lang="en-US" sz="1600" dirty="0"/>
              <a:t>Discontinuous passing was perhaps more commonly used.  Discontinuous involved “trips across the color line for practicality, amusement, and/or revenge” </a:t>
            </a:r>
            <a:r>
              <a:rPr lang="en-US" sz="1600" dirty="0" smtClean="0"/>
              <a:t>(Khanna and Johnson 382</a:t>
            </a:r>
            <a:r>
              <a:rPr lang="en-US" sz="1600" dirty="0"/>
              <a:t>). </a:t>
            </a:r>
          </a:p>
        </p:txBody>
      </p:sp>
      <p:sp>
        <p:nvSpPr>
          <p:cNvPr id="4" name="Rectangle 3"/>
          <p:cNvSpPr/>
          <p:nvPr/>
        </p:nvSpPr>
        <p:spPr>
          <a:xfrm>
            <a:off x="381000" y="5943600"/>
            <a:ext cx="8305800" cy="646331"/>
          </a:xfrm>
          <a:prstGeom prst="rect">
            <a:avLst/>
          </a:prstGeom>
        </p:spPr>
        <p:txBody>
          <a:bodyPr wrap="square">
            <a:spAutoFit/>
          </a:bodyPr>
          <a:lstStyle/>
          <a:p>
            <a:pPr marL="914400" indent="-457200"/>
            <a:r>
              <a:rPr lang="en-US" sz="1200" dirty="0"/>
              <a:t>Pile, Steve. "Skin, Race And Space: The Clash Of Bodily Schemas In Frantz </a:t>
            </a:r>
            <a:r>
              <a:rPr lang="en-US" sz="1200" dirty="0" err="1"/>
              <a:t>Fanon’S</a:t>
            </a:r>
            <a:r>
              <a:rPr lang="en-US" sz="1200" dirty="0"/>
              <a:t> Black Skins, White Masks And </a:t>
            </a:r>
            <a:r>
              <a:rPr lang="en-US" sz="1200" dirty="0" err="1"/>
              <a:t>Nella</a:t>
            </a:r>
            <a:r>
              <a:rPr lang="en-US" sz="1200" dirty="0"/>
              <a:t> </a:t>
            </a:r>
            <a:r>
              <a:rPr lang="en-US" sz="1200" dirty="0" err="1"/>
              <a:t>Larsen’S</a:t>
            </a:r>
            <a:r>
              <a:rPr lang="en-US" sz="1200" dirty="0"/>
              <a:t> Passing." Cultural Geographies 18.1 (2011): 25-41. Academic Search Premier. Web. 24 June 2013.</a:t>
            </a:r>
          </a:p>
        </p:txBody>
      </p:sp>
      <p:sp>
        <p:nvSpPr>
          <p:cNvPr id="5" name="TextBox 4"/>
          <p:cNvSpPr txBox="1"/>
          <p:nvPr/>
        </p:nvSpPr>
        <p:spPr>
          <a:xfrm>
            <a:off x="346364" y="5435262"/>
            <a:ext cx="8305800" cy="461665"/>
          </a:xfrm>
          <a:prstGeom prst="rect">
            <a:avLst/>
          </a:prstGeom>
          <a:noFill/>
        </p:spPr>
        <p:txBody>
          <a:bodyPr wrap="square" rtlCol="0">
            <a:spAutoFit/>
          </a:bodyPr>
          <a:lstStyle/>
          <a:p>
            <a:pPr marL="914400" indent="-457200"/>
            <a:r>
              <a:rPr lang="en-US" sz="1200" dirty="0"/>
              <a:t>Khanna, Nikki, and </a:t>
            </a:r>
            <a:r>
              <a:rPr lang="en-US" sz="1200" dirty="0" err="1"/>
              <a:t>Cathryn</a:t>
            </a:r>
            <a:r>
              <a:rPr lang="en-US" sz="1200" dirty="0"/>
              <a:t> Johnson. "Passing As Black: Racial Identity Work Among Biracial Americans." Social Psychology Quarterly 73.4 (2010): 380-397. Academic Search Premier. Web. 12 June 2013.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850" y="2438400"/>
            <a:ext cx="2647950" cy="1724025"/>
          </a:xfrm>
          <a:prstGeom prst="rect">
            <a:avLst/>
          </a:prstGeom>
        </p:spPr>
      </p:pic>
    </p:spTree>
    <p:extLst>
      <p:ext uri="{BB962C8B-B14F-4D97-AF65-F5344CB8AC3E}">
        <p14:creationId xmlns:p14="http://schemas.microsoft.com/office/powerpoint/2010/main" val="191918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Drop Rule</a:t>
            </a:r>
          </a:p>
        </p:txBody>
      </p:sp>
      <p:sp>
        <p:nvSpPr>
          <p:cNvPr id="3" name="Content Placeholder 2"/>
          <p:cNvSpPr>
            <a:spLocks noGrp="1"/>
          </p:cNvSpPr>
          <p:nvPr>
            <p:ph idx="1"/>
          </p:nvPr>
        </p:nvSpPr>
        <p:spPr>
          <a:xfrm>
            <a:off x="457200" y="1646237"/>
            <a:ext cx="8229600" cy="3230563"/>
          </a:xfrm>
        </p:spPr>
        <p:txBody>
          <a:bodyPr>
            <a:normAutofit/>
          </a:bodyPr>
          <a:lstStyle/>
          <a:p>
            <a:r>
              <a:rPr lang="en-US" sz="1900" dirty="0"/>
              <a:t>Purpose:  Who is Black?</a:t>
            </a:r>
          </a:p>
          <a:p>
            <a:pPr lvl="1"/>
            <a:r>
              <a:rPr lang="en-US" sz="1800" dirty="0"/>
              <a:t>A single drop of “black blood” makes a person a black.</a:t>
            </a:r>
          </a:p>
          <a:p>
            <a:endParaRPr lang="en-US" sz="1900" dirty="0"/>
          </a:p>
          <a:p>
            <a:r>
              <a:rPr lang="en-US" sz="1900" dirty="0"/>
              <a:t>Reason:  A tool used for segregation</a:t>
            </a:r>
          </a:p>
          <a:p>
            <a:pPr lvl="1"/>
            <a:r>
              <a:rPr lang="en-US" sz="1800" dirty="0"/>
              <a:t>Racial mixed persons were assigned the status of the subordinate group.</a:t>
            </a:r>
          </a:p>
          <a:p>
            <a:endParaRPr lang="en-US" sz="1900" dirty="0"/>
          </a:p>
          <a:p>
            <a:r>
              <a:rPr lang="en-US" sz="1900" dirty="0"/>
              <a:t>Where:  America</a:t>
            </a:r>
          </a:p>
          <a:p>
            <a:pPr lvl="1"/>
            <a:r>
              <a:rPr lang="en-US" sz="1800" dirty="0"/>
              <a:t>The rule is unique in that it is found only in the United States and not in any other nation in the world.</a:t>
            </a:r>
          </a:p>
          <a:p>
            <a:endParaRPr lang="en-US" dirty="0"/>
          </a:p>
          <a:p>
            <a:endParaRPr lang="en-US" dirty="0"/>
          </a:p>
          <a:p>
            <a:endParaRPr lang="en-US" dirty="0"/>
          </a:p>
        </p:txBody>
      </p:sp>
      <p:sp>
        <p:nvSpPr>
          <p:cNvPr id="5" name="TextBox 4"/>
          <p:cNvSpPr txBox="1"/>
          <p:nvPr/>
        </p:nvSpPr>
        <p:spPr>
          <a:xfrm>
            <a:off x="609600" y="6172200"/>
            <a:ext cx="7924800" cy="276999"/>
          </a:xfrm>
          <a:prstGeom prst="rect">
            <a:avLst/>
          </a:prstGeom>
          <a:noFill/>
        </p:spPr>
        <p:txBody>
          <a:bodyPr wrap="square" rtlCol="0">
            <a:spAutoFit/>
          </a:bodyPr>
          <a:lstStyle/>
          <a:p>
            <a:pPr marL="914400" indent="-457200"/>
            <a:r>
              <a:rPr lang="en-US" sz="1200" dirty="0"/>
              <a:t>Davis, F. James. "Who Is Black? One Nation's Definition." PBS. PBS, </a:t>
            </a:r>
            <a:r>
              <a:rPr lang="en-US" sz="1200" dirty="0" err="1"/>
              <a:t>n.d.</a:t>
            </a:r>
            <a:r>
              <a:rPr lang="en-US" sz="1200" dirty="0"/>
              <a:t> Web. 20 June 2013.</a:t>
            </a:r>
          </a:p>
        </p:txBody>
      </p:sp>
      <p:sp>
        <p:nvSpPr>
          <p:cNvPr id="6" name="Rectangle 5"/>
          <p:cNvSpPr/>
          <p:nvPr/>
        </p:nvSpPr>
        <p:spPr>
          <a:xfrm>
            <a:off x="1110342" y="5257800"/>
            <a:ext cx="7195457" cy="307777"/>
          </a:xfrm>
          <a:prstGeom prst="rect">
            <a:avLst/>
          </a:prstGeom>
        </p:spPr>
        <p:txBody>
          <a:bodyPr wrap="square">
            <a:spAutoFit/>
          </a:bodyPr>
          <a:lstStyle/>
          <a:p>
            <a:r>
              <a:rPr lang="en-US" sz="1400" dirty="0"/>
              <a:t>http://</a:t>
            </a:r>
            <a:r>
              <a:rPr lang="en-US" sz="1400" dirty="0">
                <a:hlinkClick r:id="rId2"/>
              </a:rPr>
              <a:t>www.pbs.org/wgbh/pages/frontline/shows/jefferson/mixed/onedrop.html</a:t>
            </a:r>
            <a:endParaRPr lang="en-US" sz="1400" dirty="0"/>
          </a:p>
        </p:txBody>
      </p:sp>
    </p:spTree>
    <p:extLst>
      <p:ext uri="{BB962C8B-B14F-4D97-AF65-F5344CB8AC3E}">
        <p14:creationId xmlns:p14="http://schemas.microsoft.com/office/powerpoint/2010/main" val="3629129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Plessy V. Ferguson</a:t>
            </a:r>
          </a:p>
        </p:txBody>
      </p:sp>
      <p:sp>
        <p:nvSpPr>
          <p:cNvPr id="3" name="Content Placeholder 2"/>
          <p:cNvSpPr>
            <a:spLocks noGrp="1"/>
          </p:cNvSpPr>
          <p:nvPr>
            <p:ph idx="1"/>
          </p:nvPr>
        </p:nvSpPr>
        <p:spPr>
          <a:xfrm>
            <a:off x="457200" y="1447801"/>
            <a:ext cx="8305800" cy="4624956"/>
          </a:xfrm>
        </p:spPr>
        <p:txBody>
          <a:bodyPr>
            <a:normAutofit fontScale="47500" lnSpcReduction="20000"/>
          </a:bodyPr>
          <a:lstStyle/>
          <a:p>
            <a:r>
              <a:rPr lang="en-US" sz="3400" dirty="0"/>
              <a:t>In June 1892, Homer A. </a:t>
            </a:r>
            <a:r>
              <a:rPr lang="en-US" sz="3400" dirty="0" err="1"/>
              <a:t>Plessy</a:t>
            </a:r>
            <a:r>
              <a:rPr lang="en-US" sz="3400" dirty="0"/>
              <a:t> purchased a one-way ticket aboard the East Louisiana Railway, departing New Orleans and bound for Covington, Louisiana</a:t>
            </a:r>
            <a:r>
              <a:rPr lang="en-US" sz="3400" dirty="0" smtClean="0"/>
              <a:t>.</a:t>
            </a:r>
          </a:p>
          <a:p>
            <a:pPr marL="0" indent="0">
              <a:buNone/>
            </a:pPr>
            <a:endParaRPr lang="en-US" sz="2100" dirty="0"/>
          </a:p>
          <a:p>
            <a:r>
              <a:rPr lang="en-US" sz="3400" dirty="0" err="1"/>
              <a:t>Plessy</a:t>
            </a:r>
            <a:r>
              <a:rPr lang="en-US" sz="3400" dirty="0"/>
              <a:t> was arrested for violating the Louisiana Separate Car Act, his case was argued before the U. S. Supreme Court, and his conviction was upheld in </a:t>
            </a:r>
            <a:r>
              <a:rPr lang="en-US" sz="3400" dirty="0" err="1"/>
              <a:t>Plessy</a:t>
            </a:r>
            <a:r>
              <a:rPr lang="en-US" sz="3400" dirty="0"/>
              <a:t> v. Ferguson (1896) under the doctrine of ‘‘separate but equal</a:t>
            </a:r>
            <a:r>
              <a:rPr lang="en-US" sz="3400" dirty="0" smtClean="0"/>
              <a:t>.’’</a:t>
            </a:r>
          </a:p>
          <a:p>
            <a:pPr marL="0" indent="0">
              <a:buNone/>
            </a:pPr>
            <a:endParaRPr lang="en-US" sz="2100" dirty="0"/>
          </a:p>
          <a:p>
            <a:r>
              <a:rPr lang="en-US" sz="3400" dirty="0"/>
              <a:t>The </a:t>
            </a:r>
            <a:r>
              <a:rPr lang="en-US" sz="3400" dirty="0" err="1"/>
              <a:t>Plessy</a:t>
            </a:r>
            <a:r>
              <a:rPr lang="en-US" sz="3400" dirty="0"/>
              <a:t> case is infamous for extending constitutional sanction to Jim Crow segregation laws</a:t>
            </a:r>
            <a:r>
              <a:rPr lang="en-US" sz="3400" dirty="0" smtClean="0"/>
              <a:t>.</a:t>
            </a:r>
          </a:p>
          <a:p>
            <a:pPr marL="0" indent="0">
              <a:buNone/>
            </a:pPr>
            <a:endParaRPr lang="en-US" sz="2100" dirty="0"/>
          </a:p>
          <a:p>
            <a:r>
              <a:rPr lang="en-US" sz="3400" dirty="0"/>
              <a:t>By appearance, Homer </a:t>
            </a:r>
            <a:r>
              <a:rPr lang="en-US" sz="3400" dirty="0" err="1"/>
              <a:t>Plessy</a:t>
            </a:r>
            <a:r>
              <a:rPr lang="en-US" sz="3400" dirty="0"/>
              <a:t> could have passed for a white man</a:t>
            </a:r>
            <a:r>
              <a:rPr lang="en-US" sz="3400" dirty="0" smtClean="0"/>
              <a:t>.</a:t>
            </a:r>
          </a:p>
          <a:p>
            <a:pPr marL="0" indent="0">
              <a:buNone/>
            </a:pPr>
            <a:r>
              <a:rPr lang="en-US" sz="3400" dirty="0" smtClean="0"/>
              <a:t>  </a:t>
            </a:r>
            <a:endParaRPr lang="en-US" sz="3400" dirty="0"/>
          </a:p>
          <a:p>
            <a:r>
              <a:rPr lang="en-US" sz="3400" dirty="0"/>
              <a:t>In the language of the Court, </a:t>
            </a:r>
            <a:r>
              <a:rPr lang="en-US" sz="3400" dirty="0" err="1"/>
              <a:t>Plessy’s</a:t>
            </a:r>
            <a:r>
              <a:rPr lang="en-US" sz="3400" dirty="0"/>
              <a:t> ‘‘one-eighth African blood’’ was ‘‘not discernible in him</a:t>
            </a:r>
            <a:r>
              <a:rPr lang="en-US" sz="3400" dirty="0" smtClean="0"/>
              <a:t>’’</a:t>
            </a:r>
          </a:p>
          <a:p>
            <a:pPr marL="0" indent="0">
              <a:buNone/>
            </a:pPr>
            <a:endParaRPr lang="en-US" sz="2100" dirty="0"/>
          </a:p>
          <a:p>
            <a:r>
              <a:rPr lang="en-US" sz="3400" dirty="0"/>
              <a:t>If he had not informed the train conductor of his African American race, he would not have been questioned, and would have gone on to pass as a white man.  </a:t>
            </a:r>
            <a:endParaRPr lang="en-US" sz="3400" dirty="0" smtClean="0"/>
          </a:p>
          <a:p>
            <a:pPr marL="0" indent="0">
              <a:buNone/>
            </a:pPr>
            <a:endParaRPr lang="en-US" sz="2100" dirty="0"/>
          </a:p>
          <a:p>
            <a:r>
              <a:rPr lang="en-US" sz="3400" dirty="0"/>
              <a:t>Because </a:t>
            </a:r>
            <a:r>
              <a:rPr lang="en-US" sz="3400" dirty="0" err="1"/>
              <a:t>Plessy</a:t>
            </a:r>
            <a:r>
              <a:rPr lang="en-US" sz="3400" dirty="0"/>
              <a:t> could pass for white, he was chosen to bring the test case, which had been arranged by prominent leaders from New Orleans’ Creole community as part of a planned challenge to the constitutionality of the act.</a:t>
            </a:r>
          </a:p>
          <a:p>
            <a:endParaRPr lang="en-US" dirty="0"/>
          </a:p>
        </p:txBody>
      </p:sp>
      <p:sp>
        <p:nvSpPr>
          <p:cNvPr id="4" name="Rectangle 3"/>
          <p:cNvSpPr/>
          <p:nvPr/>
        </p:nvSpPr>
        <p:spPr>
          <a:xfrm>
            <a:off x="381000" y="6172386"/>
            <a:ext cx="8229600" cy="461665"/>
          </a:xfrm>
          <a:prstGeom prst="rect">
            <a:avLst/>
          </a:prstGeom>
        </p:spPr>
        <p:txBody>
          <a:bodyPr wrap="square">
            <a:spAutoFit/>
          </a:bodyPr>
          <a:lstStyle/>
          <a:p>
            <a:pPr marL="914400" indent="-457200"/>
            <a:r>
              <a:rPr lang="en-US" sz="1200" dirty="0"/>
              <a:t>Golub, Mark. "</a:t>
            </a:r>
            <a:r>
              <a:rPr lang="en-US" sz="1200" dirty="0" err="1"/>
              <a:t>Plessy</a:t>
            </a:r>
            <a:r>
              <a:rPr lang="en-US" sz="1200" dirty="0"/>
              <a:t> As “Passing”: Judicial Responses To Ambiguously Raced Bodies In </a:t>
            </a:r>
            <a:r>
              <a:rPr lang="en-US" sz="1200" dirty="0" err="1"/>
              <a:t>Plessy</a:t>
            </a:r>
            <a:r>
              <a:rPr lang="en-US" sz="1200" dirty="0"/>
              <a:t> V. Ferguson." Law &amp; Society Review 39.3 (2005): 563-600. Academic Search Premier. Web. 24 June 2013.</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045261"/>
            <a:ext cx="16589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221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3536"/>
            <a:ext cx="8382000" cy="1143000"/>
          </a:xfrm>
        </p:spPr>
        <p:txBody>
          <a:bodyPr>
            <a:normAutofit fontScale="90000"/>
          </a:bodyPr>
          <a:lstStyle/>
          <a:p>
            <a:r>
              <a:rPr lang="en-US" dirty="0"/>
              <a:t>Anita Florence </a:t>
            </a:r>
            <a:r>
              <a:rPr lang="en-US" dirty="0" err="1"/>
              <a:t>Hemmings</a:t>
            </a:r>
            <a:r>
              <a:rPr lang="en-US" dirty="0"/>
              <a:t> </a:t>
            </a:r>
            <a:br>
              <a:rPr lang="en-US" dirty="0"/>
            </a:br>
            <a:r>
              <a:rPr lang="en-US" dirty="0" smtClean="0"/>
              <a:t> Vassar</a:t>
            </a:r>
            <a:endParaRPr lang="en-US" dirty="0"/>
          </a:p>
        </p:txBody>
      </p:sp>
      <p:sp>
        <p:nvSpPr>
          <p:cNvPr id="3" name="Content Placeholder 2"/>
          <p:cNvSpPr>
            <a:spLocks noGrp="1"/>
          </p:cNvSpPr>
          <p:nvPr>
            <p:ph idx="1"/>
          </p:nvPr>
        </p:nvSpPr>
        <p:spPr>
          <a:xfrm>
            <a:off x="496312" y="1893093"/>
            <a:ext cx="4267200" cy="3230563"/>
          </a:xfrm>
        </p:spPr>
        <p:txBody>
          <a:bodyPr>
            <a:normAutofit/>
          </a:bodyPr>
          <a:lstStyle/>
          <a:p>
            <a:r>
              <a:rPr lang="en-US" sz="1600" dirty="0"/>
              <a:t>“When Anita Florence </a:t>
            </a:r>
            <a:r>
              <a:rPr lang="en-US" sz="1600" dirty="0" err="1"/>
              <a:t>Hemmings</a:t>
            </a:r>
            <a:r>
              <a:rPr lang="en-US" sz="1600" dirty="0"/>
              <a:t> applied to Vassar in 1893, there was nothing in her records to indicate that she would be any different from the 103 other girls who were entering the class of 1897. But by August 1897, the world as well as the college had discovered her secret: Anita </a:t>
            </a:r>
            <a:r>
              <a:rPr lang="en-US" sz="1600" dirty="0" err="1"/>
              <a:t>Hemmings</a:t>
            </a:r>
            <a:r>
              <a:rPr lang="en-US" sz="1600" dirty="0"/>
              <a:t> was Vassar’s first black graduate — more than 40 years before the college opened its doors to African Americans.” (Olivia Mancini)</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0"/>
            <a:ext cx="30480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495800"/>
            <a:ext cx="3998913"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6174432"/>
            <a:ext cx="8001000" cy="461665"/>
          </a:xfrm>
          <a:prstGeom prst="rect">
            <a:avLst/>
          </a:prstGeom>
          <a:noFill/>
        </p:spPr>
        <p:txBody>
          <a:bodyPr wrap="square" rtlCol="0">
            <a:spAutoFit/>
          </a:bodyPr>
          <a:lstStyle/>
          <a:p>
            <a:pPr marL="914400" indent="-457200"/>
            <a:r>
              <a:rPr lang="en-US" sz="1200" dirty="0"/>
              <a:t>Mancini, Olivia. "Passing as White: Anita </a:t>
            </a:r>
            <a:r>
              <a:rPr lang="en-US" sz="1200" dirty="0" err="1"/>
              <a:t>Hemmings</a:t>
            </a:r>
            <a:r>
              <a:rPr lang="en-US" sz="1200" dirty="0"/>
              <a:t> 1897." Vassar: The Alumnae/</a:t>
            </a:r>
            <a:r>
              <a:rPr lang="en-US" sz="1200" dirty="0" err="1"/>
              <a:t>i</a:t>
            </a:r>
            <a:r>
              <a:rPr lang="en-US" sz="1200" dirty="0"/>
              <a:t> Quarterly </a:t>
            </a:r>
            <a:r>
              <a:rPr lang="en-US" sz="1200" dirty="0" smtClean="0"/>
              <a:t>Winter 2001 Volume 98 Issue 1: </a:t>
            </a:r>
            <a:r>
              <a:rPr lang="en-US" sz="1200" dirty="0"/>
              <a:t>n. </a:t>
            </a:r>
            <a:r>
              <a:rPr lang="en-US" sz="1200" dirty="0" err="1"/>
              <a:t>pag</a:t>
            </a:r>
            <a:r>
              <a:rPr lang="en-US" sz="1200" dirty="0"/>
              <a:t>. Web. 17 June 2013. </a:t>
            </a:r>
          </a:p>
        </p:txBody>
      </p:sp>
    </p:spTree>
    <p:extLst>
      <p:ext uri="{BB962C8B-B14F-4D97-AF65-F5344CB8AC3E}">
        <p14:creationId xmlns:p14="http://schemas.microsoft.com/office/powerpoint/2010/main" val="982821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a:t>
            </a:r>
            <a:r>
              <a:rPr lang="en-US" dirty="0" smtClean="0"/>
              <a:t>Line Personal Account</a:t>
            </a:r>
            <a:endParaRPr lang="en-US" dirty="0"/>
          </a:p>
        </p:txBody>
      </p:sp>
      <p:sp>
        <p:nvSpPr>
          <p:cNvPr id="3" name="Content Placeholder 2"/>
          <p:cNvSpPr>
            <a:spLocks noGrp="1"/>
          </p:cNvSpPr>
          <p:nvPr>
            <p:ph idx="1"/>
          </p:nvPr>
        </p:nvSpPr>
        <p:spPr>
          <a:xfrm>
            <a:off x="457200" y="1447800"/>
            <a:ext cx="8229600" cy="4876801"/>
          </a:xfrm>
        </p:spPr>
        <p:txBody>
          <a:bodyPr>
            <a:normAutofit fontScale="25000" lnSpcReduction="20000"/>
          </a:bodyPr>
          <a:lstStyle/>
          <a:p>
            <a:r>
              <a:rPr lang="en-US" sz="6400" dirty="0"/>
              <a:t>Color Line is an article of a personal account of a black boy who discovers his family’s white heritage. Due to the culture that this boy grew up in, it was dangerous for him and his family to claim heritage of a white man.  </a:t>
            </a:r>
          </a:p>
          <a:p>
            <a:endParaRPr lang="en-US" sz="6400" dirty="0"/>
          </a:p>
          <a:p>
            <a:r>
              <a:rPr lang="en-US" sz="6400" dirty="0"/>
              <a:t>“My parents kept my grandfather's portrait hidden because in 1960s Mississippi, with all its racial paranoia, displaying the picture in our living room would have been risky, if not impossible. Severe social consequences awaited any black person claiming close kinship with a white person. So the picture stayed hidden, part of my mother's past, and my own—something I knew about but didn't yet feel free to explore.”</a:t>
            </a:r>
          </a:p>
          <a:p>
            <a:endParaRPr lang="en-US" sz="6400" dirty="0"/>
          </a:p>
          <a:p>
            <a:r>
              <a:rPr lang="en-US" sz="6400" dirty="0"/>
              <a:t>“In 21st-century America, my family would be described as multiracial. But in the world I grew up in—the American South of the 1950s and 1960s, where the idea of race and identity determined who you were and your place in the world—you were either black or white. We were first colored, later Negroes, and still later black. Claiming mixed status meant you were either trying to be white (implying that black was inferior) or trying to pass for white (a dangerous business few spoke of openly), and doing so carried the risk of being labeled a racial traitor. Consequently, my identity was shaped by the racial boundaries of the American South as well as the double consciousness that W. E. B. Du Bois speaks of in The Souls of Black Folk. I always felt that duality: "an American, a Negro; two souls, two thoughts, two </a:t>
            </a:r>
            <a:r>
              <a:rPr lang="en-US" sz="6400" dirty="0" err="1"/>
              <a:t>unreconciled</a:t>
            </a:r>
            <a:r>
              <a:rPr lang="en-US" sz="6400" dirty="0"/>
              <a:t> strivings; two warring ideals in one dark body, whose dogged strength alone keeps it from being torn asunder." </a:t>
            </a:r>
          </a:p>
          <a:p>
            <a:endParaRPr lang="en-US" dirty="0"/>
          </a:p>
        </p:txBody>
      </p:sp>
      <p:sp>
        <p:nvSpPr>
          <p:cNvPr id="4" name="Rectangle 3"/>
          <p:cNvSpPr/>
          <p:nvPr/>
        </p:nvSpPr>
        <p:spPr>
          <a:xfrm>
            <a:off x="304800" y="6257835"/>
            <a:ext cx="8229600" cy="461665"/>
          </a:xfrm>
          <a:prstGeom prst="rect">
            <a:avLst/>
          </a:prstGeom>
        </p:spPr>
        <p:txBody>
          <a:bodyPr wrap="square">
            <a:spAutoFit/>
          </a:bodyPr>
          <a:lstStyle/>
          <a:p>
            <a:pPr marL="914400" indent="-457200"/>
            <a:r>
              <a:rPr lang="en-US" sz="1200" dirty="0" smtClean="0"/>
              <a:t>Eubanks, W. Ralph. </a:t>
            </a:r>
            <a:r>
              <a:rPr lang="en-US" sz="1200" dirty="0"/>
              <a:t>"Color Lines. (Cover Story)." American Scholar 82.2 (2013): 20-28. Academic Search Premier. Web. 24 June 2013.</a:t>
            </a:r>
          </a:p>
        </p:txBody>
      </p:sp>
    </p:spTree>
    <p:extLst>
      <p:ext uri="{BB962C8B-B14F-4D97-AF65-F5344CB8AC3E}">
        <p14:creationId xmlns:p14="http://schemas.microsoft.com/office/powerpoint/2010/main" val="495288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388</TotalTime>
  <Words>2645</Words>
  <Application>Microsoft Office PowerPoint</Application>
  <PresentationFormat>On-screen Show (4:3)</PresentationFormat>
  <Paragraphs>144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Foundry</vt:lpstr>
      <vt:lpstr>Passing </vt:lpstr>
      <vt:lpstr>Passing (Definitions)</vt:lpstr>
      <vt:lpstr>Circumstances for Passing</vt:lpstr>
      <vt:lpstr>“The Line”</vt:lpstr>
      <vt:lpstr>Motivations</vt:lpstr>
      <vt:lpstr>One Drop Rule</vt:lpstr>
      <vt:lpstr>Plessy V. Ferguson</vt:lpstr>
      <vt:lpstr>Anita Florence Hemmings   Vassar</vt:lpstr>
      <vt:lpstr>Color Line Personal Account</vt:lpstr>
      <vt:lpstr>White by Day…Negro By Night Personal Account</vt:lpstr>
      <vt:lpstr>Timeline</vt:lpstr>
      <vt:lpstr>Timeline</vt:lpstr>
      <vt:lpstr>Passing Today</vt:lpstr>
      <vt:lpstr>Racial Passing Literature</vt:lpstr>
      <vt:lpstr>Literature</vt:lpstr>
      <vt:lpstr>Literature</vt:lpstr>
      <vt:lpstr>Literature</vt:lpstr>
    </vt:vector>
  </TitlesOfParts>
  <Company>University of Arkansas - Fort Smith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Passing</dc:title>
  <dc:creator>Jeremy Wells</dc:creator>
  <cp:lastModifiedBy>Jeremy Wells</cp:lastModifiedBy>
  <cp:revision>53</cp:revision>
  <cp:lastPrinted>2013-07-02T14:12:05Z</cp:lastPrinted>
  <dcterms:created xsi:type="dcterms:W3CDTF">2013-06-18T14:45:56Z</dcterms:created>
  <dcterms:modified xsi:type="dcterms:W3CDTF">2013-07-02T14:37:36Z</dcterms:modified>
</cp:coreProperties>
</file>